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20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8288000" cy="10287000"/>
  <p:notesSz cx="6858000" cy="9144000"/>
  <p:embeddedFontLst>
    <p:embeddedFont>
      <p:font typeface="Arial Bold" charset="1" panose="020B0704020202020204"/>
      <p:regular r:id="rId23"/>
    </p:embeddedFont>
    <p:embeddedFont>
      <p:font typeface="Courier New Bold" charset="1" panose="02070609020205020404"/>
      <p:regular r:id="rId24"/>
    </p:embeddedFont>
    <p:embeddedFont>
      <p:font typeface="Arial" charset="1" panose="020B0604020202020204"/>
      <p:regular r:id="rId25"/>
    </p:embeddedFont>
    <p:embeddedFont>
      <p:font typeface="Arial Italics" charset="1" panose="020B0604020202090204"/>
      <p:regular r:id="rId33"/>
    </p:embeddedFont>
    <p:embeddedFont>
      <p:font typeface="Calibri (MS)" charset="1" panose="020F0502020204030204"/>
      <p:regular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notesMasters/notesMaster1.xml" Type="http://schemas.openxmlformats.org/officeDocument/2006/relationships/notesMaster"/><Relationship Id="rId21" Target="theme/theme2.xml" Type="http://schemas.openxmlformats.org/officeDocument/2006/relationships/theme"/><Relationship Id="rId22" Target="notesSlides/notesSlide1.xml" Type="http://schemas.openxmlformats.org/officeDocument/2006/relationships/notesSlide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notesSlides/notesSlide2.xml" Type="http://schemas.openxmlformats.org/officeDocument/2006/relationships/notesSlide"/><Relationship Id="rId27" Target="notesSlides/notesSlide3.xml" Type="http://schemas.openxmlformats.org/officeDocument/2006/relationships/notesSlide"/><Relationship Id="rId28" Target="notesSlides/notesSlide4.xml" Type="http://schemas.openxmlformats.org/officeDocument/2006/relationships/notesSlide"/><Relationship Id="rId29" Target="notesSlides/notesSlide5.xml" Type="http://schemas.openxmlformats.org/officeDocument/2006/relationships/notesSlide"/><Relationship Id="rId3" Target="viewProps.xml" Type="http://schemas.openxmlformats.org/officeDocument/2006/relationships/viewProps"/><Relationship Id="rId30" Target="notesSlides/notesSlide6.xml" Type="http://schemas.openxmlformats.org/officeDocument/2006/relationships/notesSlide"/><Relationship Id="rId31" Target="notesSlides/notesSlide7.xml" Type="http://schemas.openxmlformats.org/officeDocument/2006/relationships/notesSlide"/><Relationship Id="rId32" Target="notesSlides/notesSlide8.xml" Type="http://schemas.openxmlformats.org/officeDocument/2006/relationships/notesSlide"/><Relationship Id="rId33" Target="fonts/font33.fntdata" Type="http://schemas.openxmlformats.org/officeDocument/2006/relationships/font"/><Relationship Id="rId34" Target="notesSlides/notesSlide9.xml" Type="http://schemas.openxmlformats.org/officeDocument/2006/relationships/notesSlide"/><Relationship Id="rId35" Target="notesSlides/notesSlide10.xml" Type="http://schemas.openxmlformats.org/officeDocument/2006/relationships/notesSlide"/><Relationship Id="rId36" Target="fonts/font36.fntdata" Type="http://schemas.openxmlformats.org/officeDocument/2006/relationships/font"/><Relationship Id="rId37" Target="notesSlides/notesSlide11.xml" Type="http://schemas.openxmlformats.org/officeDocument/2006/relationships/notesSlide"/><Relationship Id="rId38" Target="notesSlides/notesSlide12.xml" Type="http://schemas.openxmlformats.org/officeDocument/2006/relationships/notesSlide"/><Relationship Id="rId39" Target="notesSlides/notesSlide13.xml" Type="http://schemas.openxmlformats.org/officeDocument/2006/relationships/notesSlide"/><Relationship Id="rId4" Target="theme/theme1.xml" Type="http://schemas.openxmlformats.org/officeDocument/2006/relationships/theme"/><Relationship Id="rId40" Target="notesSlides/notesSlide14.xml" Type="http://schemas.openxmlformats.org/officeDocument/2006/relationships/notesSlid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jpeg" Type="http://schemas.openxmlformats.org/officeDocument/2006/relationships/image"/><Relationship Id="rId4" Target="http://brevemito.com" TargetMode="External" Type="http://schemas.openxmlformats.org/officeDocument/2006/relationships/hyperlink"/><Relationship Id="rId5" Target="../media/image2.jpeg" Type="http://schemas.openxmlformats.org/officeDocument/2006/relationships/image"/><Relationship Id="rId6" Target="https://www.canva.com/design/DAHAK7bWQ1U/Lcx8EXt7w8KmJvnN7PMN2g/edit" TargetMode="External" Type="http://schemas.openxmlformats.org/officeDocument/2006/relationships/hyperlink"/><Relationship Id="rId7" Target="../media/image3.jpeg" Type="http://schemas.openxmlformats.org/officeDocument/2006/relationships/image"/><Relationship Id="rId8" Target="http://brevemito.com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.jpeg" Type="http://schemas.openxmlformats.org/officeDocument/2006/relationships/image"/><Relationship Id="rId4" Target="http://brevemito.com" TargetMode="External" Type="http://schemas.openxmlformats.org/officeDocument/2006/relationships/hyperlink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1.jpeg" Type="http://schemas.openxmlformats.org/officeDocument/2006/relationships/image"/><Relationship Id="rId4" Target="../media/image4.jpeg" Type="http://schemas.openxmlformats.org/officeDocument/2006/relationships/image"/><Relationship Id="rId5" Target="https://www.canva.com/design/DAHAK7bWQ1U/Lcx8EXt7w8KmJvnN7PMN2g/edit" TargetMode="External" Type="http://schemas.openxmlformats.org/officeDocument/2006/relationships/hyperlink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1.jpeg" Type="http://schemas.openxmlformats.org/officeDocument/2006/relationships/image"/><Relationship Id="rId4" Target="../media/image5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.jpeg" Type="http://schemas.openxmlformats.org/officeDocument/2006/relationships/image"/><Relationship Id="rId4" Target="../media/image6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.jpeg" Type="http://schemas.openxmlformats.org/officeDocument/2006/relationships/image"/><Relationship Id="rId4" Target="http://brevemito.com" TargetMode="External" Type="http://schemas.openxmlformats.org/officeDocument/2006/relationships/hyperlink"/><Relationship Id="rId5" Target="../media/image7.jpeg" Type="http://schemas.openxmlformats.org/officeDocument/2006/relationships/image"/><Relationship Id="rId6" Target="http://brevemito.com" TargetMode="External" Type="http://schemas.openxmlformats.org/officeDocument/2006/relationships/hyperlink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.jpeg" Type="http://schemas.openxmlformats.org/officeDocument/2006/relationships/image"/><Relationship Id="rId4" Target="../media/image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1.jpeg" Type="http://schemas.openxmlformats.org/officeDocument/2006/relationships/image"/><Relationship Id="rId4" Target="../media/image9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1.jpeg" Type="http://schemas.openxmlformats.org/officeDocument/2006/relationships/image"/><Relationship Id="rId4" Target="../media/image10.jpeg" Type="http://schemas.openxmlformats.org/officeDocument/2006/relationships/image"/><Relationship Id="rId5" Target="http://brevemito.com" TargetMode="External" Type="http://schemas.openxmlformats.org/officeDocument/2006/relationships/hyperlink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1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1.jpeg" Type="http://schemas.openxmlformats.org/officeDocument/2006/relationships/image"/><Relationship Id="rId4" Target="../media/image11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2.xml" Type="http://schemas.openxmlformats.org/officeDocument/2006/relationships/notesSlide"/><Relationship Id="rId3" Target="../media/image1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3.xml" Type="http://schemas.openxmlformats.org/officeDocument/2006/relationships/notesSlide"/><Relationship Id="rId3" Target="../media/image1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4.xml" Type="http://schemas.openxmlformats.org/officeDocument/2006/relationships/notesSlide"/><Relationship Id="rId3" Target="http://brevemito.com" TargetMode="External" Type="http://schemas.openxmlformats.org/officeDocument/2006/relationships/hyperlink"/><Relationship Id="rId4" Target="../media/image2.jpeg" Type="http://schemas.openxmlformats.org/officeDocument/2006/relationships/image"/><Relationship Id="rId5" Target="../media/image1.jpeg" Type="http://schemas.openxmlformats.org/officeDocument/2006/relationships/image"/><Relationship Id="rId6" Target="http://brevemito.com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1097280"/>
            <a:ext cx="10058400" cy="3657600"/>
            <a:chOff x="0" y="0"/>
            <a:chExt cx="13411200" cy="4876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411200" cy="4876800"/>
            </a:xfrm>
            <a:custGeom>
              <a:avLst/>
              <a:gdLst/>
              <a:ahLst/>
              <a:cxnLst/>
              <a:rect r="r" b="b" t="t" l="l"/>
              <a:pathLst>
                <a:path h="4876800" w="13411200">
                  <a:moveTo>
                    <a:pt x="0" y="0"/>
                  </a:moveTo>
                  <a:lnTo>
                    <a:pt x="13411200" y="0"/>
                  </a:lnTo>
                  <a:lnTo>
                    <a:pt x="13411200" y="4876800"/>
                  </a:lnTo>
                  <a:lnTo>
                    <a:pt x="0" y="4876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583" r="0" b="-3583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13411200" cy="49053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640"/>
                </a:lnSpc>
              </a:pPr>
              <a:r>
                <a:rPr lang="en-US" sz="7200" b="true">
                  <a:solidFill>
                    <a:srgbClr val="2E7D3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Arranque Sequencial</a:t>
              </a:r>
            </a:p>
            <a:p>
              <a:pPr algn="l">
                <a:lnSpc>
                  <a:spcPts val="8640"/>
                </a:lnSpc>
              </a:pPr>
              <a:r>
                <a:rPr lang="en-US" sz="7200" b="true">
                  <a:solidFill>
                    <a:srgbClr val="2E7D3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de Motores Eléctricos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28700" y="6355080"/>
            <a:ext cx="6400800" cy="822960"/>
            <a:chOff x="0" y="0"/>
            <a:chExt cx="8534400" cy="109728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534400" cy="1097280"/>
            </a:xfrm>
            <a:custGeom>
              <a:avLst/>
              <a:gdLst/>
              <a:ahLst/>
              <a:cxnLst/>
              <a:rect r="r" b="b" t="t" l="l"/>
              <a:pathLst>
                <a:path h="1097280" w="8534400">
                  <a:moveTo>
                    <a:pt x="0" y="0"/>
                  </a:moveTo>
                  <a:lnTo>
                    <a:pt x="8534400" y="0"/>
                  </a:lnTo>
                  <a:lnTo>
                    <a:pt x="8534400" y="1097280"/>
                  </a:lnTo>
                  <a:lnTo>
                    <a:pt x="0" y="1097280"/>
                  </a:ln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211580" y="6309360"/>
            <a:ext cx="4014408" cy="914400"/>
            <a:chOff x="0" y="0"/>
            <a:chExt cx="5352545" cy="12192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352545" cy="1219200"/>
            </a:xfrm>
            <a:custGeom>
              <a:avLst/>
              <a:gdLst/>
              <a:ahLst/>
              <a:cxnLst/>
              <a:rect r="r" b="b" t="t" l="l"/>
              <a:pathLst>
                <a:path h="1219200" w="5352545">
                  <a:moveTo>
                    <a:pt x="0" y="0"/>
                  </a:moveTo>
                  <a:lnTo>
                    <a:pt x="5352545" y="0"/>
                  </a:lnTo>
                  <a:lnTo>
                    <a:pt x="5352545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4850" r="-127779" b="-14485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5352545" cy="12382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120"/>
                </a:lnSpc>
              </a:pPr>
              <a:r>
                <a:rPr lang="en-US" b="true" sz="260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Gulamo Jamal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028700" y="4732020"/>
            <a:ext cx="6400800" cy="822960"/>
            <a:chOff x="0" y="0"/>
            <a:chExt cx="8534400" cy="109728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534400" cy="1097280"/>
            </a:xfrm>
            <a:custGeom>
              <a:avLst/>
              <a:gdLst/>
              <a:ahLst/>
              <a:cxnLst/>
              <a:rect r="r" b="b" t="t" l="l"/>
              <a:pathLst>
                <a:path h="1097280" w="8534400">
                  <a:moveTo>
                    <a:pt x="0" y="0"/>
                  </a:moveTo>
                  <a:lnTo>
                    <a:pt x="8534400" y="0"/>
                  </a:lnTo>
                  <a:lnTo>
                    <a:pt x="8534400" y="1097280"/>
                  </a:lnTo>
                  <a:lnTo>
                    <a:pt x="0" y="1097280"/>
                  </a:ln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211580" y="4768596"/>
            <a:ext cx="6035040" cy="731520"/>
            <a:chOff x="0" y="0"/>
            <a:chExt cx="8046720" cy="97536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046720" cy="975360"/>
            </a:xfrm>
            <a:custGeom>
              <a:avLst/>
              <a:gdLst/>
              <a:ahLst/>
              <a:cxnLst/>
              <a:rect r="r" b="b" t="t" l="l"/>
              <a:pathLst>
                <a:path h="975360" w="8046720">
                  <a:moveTo>
                    <a:pt x="0" y="0"/>
                  </a:moveTo>
                  <a:lnTo>
                    <a:pt x="8046720" y="0"/>
                  </a:lnTo>
                  <a:lnTo>
                    <a:pt x="804672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10751" r="0" b="-110751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9050"/>
              <a:ext cx="8046720" cy="9944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120"/>
                </a:lnSpc>
              </a:pPr>
              <a:r>
                <a:rPr lang="en-US" sz="2600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Módulo de Comandos Eléctricos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4996160" y="548640"/>
            <a:ext cx="2377440" cy="2377440"/>
            <a:chOff x="0" y="0"/>
            <a:chExt cx="3169920" cy="3169920"/>
          </a:xfrm>
        </p:grpSpPr>
        <p:sp>
          <p:nvSpPr>
            <p:cNvPr name="Freeform 16" id="16" descr="preencoded.png">
              <a:hlinkClick r:id="rId4" tooltip="http://brevemito.com"/>
            </p:cNvPr>
            <p:cNvSpPr/>
            <p:nvPr/>
          </p:nvSpPr>
          <p:spPr>
            <a:xfrm flipH="false" flipV="false" rot="0">
              <a:off x="0" y="0"/>
              <a:ext cx="3169920" cy="3169920"/>
            </a:xfrm>
            <a:custGeom>
              <a:avLst/>
              <a:gdLst/>
              <a:ahLst/>
              <a:cxnLst/>
              <a:rect r="r" b="b" t="t" l="l"/>
              <a:pathLst>
                <a:path h="3169920" w="3169920">
                  <a:moveTo>
                    <a:pt x="0" y="0"/>
                  </a:moveTo>
                  <a:lnTo>
                    <a:pt x="3169920" y="0"/>
                  </a:lnTo>
                  <a:lnTo>
                    <a:pt x="3169920" y="3169920"/>
                  </a:lnTo>
                  <a:lnTo>
                    <a:pt x="0" y="3169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1467" r="0" b="-1466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3716000" y="2926080"/>
            <a:ext cx="4206240" cy="750391"/>
            <a:chOff x="0" y="0"/>
            <a:chExt cx="5608320" cy="100052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5608320" cy="1000522"/>
            </a:xfrm>
            <a:custGeom>
              <a:avLst/>
              <a:gdLst/>
              <a:ahLst/>
              <a:cxnLst/>
              <a:rect r="r" b="b" t="t" l="l"/>
              <a:pathLst>
                <a:path h="1000522" w="5608320">
                  <a:moveTo>
                    <a:pt x="0" y="0"/>
                  </a:moveTo>
                  <a:lnTo>
                    <a:pt x="5608320" y="0"/>
                  </a:lnTo>
                  <a:lnTo>
                    <a:pt x="5608320" y="1000522"/>
                  </a:lnTo>
                  <a:lnTo>
                    <a:pt x="0" y="100052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0478" r="0" b="-57963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9525"/>
              <a:ext cx="5608320" cy="101004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359"/>
                </a:lnSpc>
              </a:pPr>
              <a:r>
                <a:rPr lang="en-US" b="true" sz="2799" u="sng">
                  <a:solidFill>
                    <a:srgbClr val="DAA520"/>
                  </a:solidFill>
                  <a:latin typeface="Courier New Bold"/>
                  <a:ea typeface="Courier New Bold"/>
                  <a:cs typeface="Courier New Bold"/>
                  <a:sym typeface="Courier New Bold"/>
                  <a:hlinkClick r:id="rId6" tooltip="https://www.canva.com/design/DAHAK7bWQ1U/Lcx8EXt7w8KmJvnN7PMN2g/edit"/>
                </a:rPr>
                <a:t>BREVEMITO.COM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9144000" y="4023360"/>
            <a:ext cx="8229600" cy="5486400"/>
            <a:chOff x="0" y="0"/>
            <a:chExt cx="10972800" cy="7315200"/>
          </a:xfrm>
        </p:grpSpPr>
        <p:sp>
          <p:nvSpPr>
            <p:cNvPr name="Freeform 21" id="21" descr="preencoded.png"/>
            <p:cNvSpPr/>
            <p:nvPr/>
          </p:nvSpPr>
          <p:spPr>
            <a:xfrm flipH="false" flipV="false" rot="0">
              <a:off x="0" y="0"/>
              <a:ext cx="10972800" cy="7315200"/>
            </a:xfrm>
            <a:custGeom>
              <a:avLst/>
              <a:gdLst/>
              <a:ahLst/>
              <a:cxnLst/>
              <a:rect r="r" b="b" t="t" l="l"/>
              <a:pathLst>
                <a:path h="731520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7315200"/>
                  </a:lnTo>
                  <a:lnTo>
                    <a:pt x="0" y="7315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-12500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914400" y="8892540"/>
            <a:ext cx="16459200" cy="731520"/>
            <a:chOff x="0" y="0"/>
            <a:chExt cx="21945600" cy="97536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1945600" cy="975360"/>
            </a:xfrm>
            <a:custGeom>
              <a:avLst/>
              <a:gdLst/>
              <a:ahLst/>
              <a:cxnLst/>
              <a:rect r="r" b="b" t="t" l="l"/>
              <a:pathLst>
                <a:path h="97536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88413" r="0" b="-388413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21945600" cy="9944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20"/>
                </a:lnSpc>
              </a:pPr>
              <a:r>
                <a:rPr lang="en-US" sz="1600" u="sng">
                  <a:solidFill>
                    <a:srgbClr val="9E9E9E"/>
                  </a:solidFill>
                  <a:latin typeface="Arial"/>
                  <a:ea typeface="Arial"/>
                  <a:cs typeface="Arial"/>
                  <a:sym typeface="Arial"/>
                  <a:hlinkClick r:id="rId8" tooltip="http://brevemito.com"/>
                </a:rPr>
                <a:t>Curso de Electricidade Industrial | brevemito.com | 2026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731520"/>
            <a:ext cx="2194560" cy="109728"/>
            <a:chOff x="0" y="0"/>
            <a:chExt cx="2926080" cy="1463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926080" cy="146304"/>
            </a:xfrm>
            <a:custGeom>
              <a:avLst/>
              <a:gdLst/>
              <a:ahLst/>
              <a:cxnLst/>
              <a:rect r="r" b="b" t="t" l="l"/>
              <a:pathLst>
                <a:path h="146304" w="2926080">
                  <a:moveTo>
                    <a:pt x="0" y="0"/>
                  </a:moveTo>
                  <a:lnTo>
                    <a:pt x="2926080" y="0"/>
                  </a:lnTo>
                  <a:lnTo>
                    <a:pt x="2926080" y="146304"/>
                  </a:lnTo>
                  <a:lnTo>
                    <a:pt x="0" y="146304"/>
                  </a:ln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1005840"/>
            <a:ext cx="16459200" cy="1280160"/>
            <a:chOff x="0" y="0"/>
            <a:chExt cx="2194560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1706880"/>
            </a:xfrm>
            <a:custGeom>
              <a:avLst/>
              <a:gdLst/>
              <a:ahLst/>
              <a:cxnLst/>
              <a:rect r="r" b="b" t="t" l="l"/>
              <a:pathLst>
                <a:path h="17068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0521" r="0" b="-200521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28575"/>
              <a:ext cx="21945600" cy="17354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680"/>
                </a:lnSpc>
              </a:pPr>
              <a:r>
                <a:rPr lang="en-US" sz="6400" b="true">
                  <a:solidFill>
                    <a:srgbClr val="2E7D3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Objectivos da Sessão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14400" y="2743200"/>
            <a:ext cx="16459200" cy="1280160"/>
            <a:chOff x="0" y="0"/>
            <a:chExt cx="21945600" cy="170688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945600" cy="1706880"/>
            </a:xfrm>
            <a:custGeom>
              <a:avLst/>
              <a:gdLst/>
              <a:ahLst/>
              <a:cxnLst/>
              <a:rect r="r" b="b" t="t" l="l"/>
              <a:pathLst>
                <a:path h="17068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E8F5E9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1280160" y="2962656"/>
            <a:ext cx="822960" cy="822960"/>
            <a:chOff x="0" y="0"/>
            <a:chExt cx="1097280" cy="10972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280160" y="2962656"/>
            <a:ext cx="822960" cy="822960"/>
            <a:chOff x="0" y="0"/>
            <a:chExt cx="1097280" cy="109728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9050"/>
              <a:ext cx="1097280" cy="11163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359"/>
                </a:lnSpc>
              </a:pPr>
              <a:r>
                <a:rPr lang="en-US" sz="2799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1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2560320" y="2743200"/>
            <a:ext cx="14264640" cy="1280160"/>
            <a:chOff x="0" y="0"/>
            <a:chExt cx="19019520" cy="170688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901952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9019520">
                  <a:moveTo>
                    <a:pt x="0" y="0"/>
                  </a:moveTo>
                  <a:lnTo>
                    <a:pt x="19019520" y="0"/>
                  </a:lnTo>
                  <a:lnTo>
                    <a:pt x="19019520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7119" r="0" b="-167119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28575"/>
              <a:ext cx="19019520" cy="17354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840"/>
                </a:lnSpc>
              </a:pPr>
              <a:r>
                <a:rPr lang="en-US" sz="3200">
                  <a:solidFill>
                    <a:srgbClr val="424242"/>
                  </a:solidFill>
                  <a:latin typeface="Arial"/>
                  <a:ea typeface="Arial"/>
                  <a:cs typeface="Arial"/>
                  <a:sym typeface="Arial"/>
                </a:rPr>
                <a:t>Compreender o princípio do arranque sequencial de motores eléctricos.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14400" y="4389120"/>
            <a:ext cx="16459200" cy="1280160"/>
            <a:chOff x="0" y="0"/>
            <a:chExt cx="21945600" cy="17068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1945600" cy="1706880"/>
            </a:xfrm>
            <a:custGeom>
              <a:avLst/>
              <a:gdLst/>
              <a:ahLst/>
              <a:cxnLst/>
              <a:rect r="r" b="b" t="t" l="l"/>
              <a:pathLst>
                <a:path h="17068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E8F5E9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1280160" y="4608576"/>
            <a:ext cx="822960" cy="822960"/>
            <a:chOff x="0" y="0"/>
            <a:chExt cx="1097280" cy="109728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1280160" y="4608576"/>
            <a:ext cx="822960" cy="822960"/>
            <a:chOff x="0" y="0"/>
            <a:chExt cx="1097280" cy="109728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19050"/>
              <a:ext cx="1097280" cy="11163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359"/>
                </a:lnSpc>
              </a:pPr>
              <a:r>
                <a:rPr lang="en-US" sz="2799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2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2560320" y="4389120"/>
            <a:ext cx="14264640" cy="1280160"/>
            <a:chOff x="0" y="0"/>
            <a:chExt cx="19019520" cy="170688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901952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9019520">
                  <a:moveTo>
                    <a:pt x="0" y="0"/>
                  </a:moveTo>
                  <a:lnTo>
                    <a:pt x="19019520" y="0"/>
                  </a:lnTo>
                  <a:lnTo>
                    <a:pt x="19019520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7119" r="0" b="-167119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28575"/>
              <a:ext cx="19019520" cy="17354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840"/>
                </a:lnSpc>
              </a:pPr>
              <a:r>
                <a:rPr lang="en-US" sz="3200">
                  <a:solidFill>
                    <a:srgbClr val="424242"/>
                  </a:solidFill>
                  <a:latin typeface="Arial"/>
                  <a:ea typeface="Arial"/>
                  <a:cs typeface="Arial"/>
                  <a:sym typeface="Arial"/>
                </a:rPr>
                <a:t>Identificar os componentes do circuito de potência e comando.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914400" y="6035040"/>
            <a:ext cx="16459200" cy="1280160"/>
            <a:chOff x="0" y="0"/>
            <a:chExt cx="21945600" cy="170688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21945600" cy="1706880"/>
            </a:xfrm>
            <a:custGeom>
              <a:avLst/>
              <a:gdLst/>
              <a:ahLst/>
              <a:cxnLst/>
              <a:rect r="r" b="b" t="t" l="l"/>
              <a:pathLst>
                <a:path h="17068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E8F5E9"/>
            </a:solid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1280160" y="6254496"/>
            <a:ext cx="822960" cy="822960"/>
            <a:chOff x="0" y="0"/>
            <a:chExt cx="1097280" cy="109728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1280160" y="6254496"/>
            <a:ext cx="822960" cy="822960"/>
            <a:chOff x="0" y="0"/>
            <a:chExt cx="1097280" cy="109728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19050"/>
              <a:ext cx="1097280" cy="11163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359"/>
                </a:lnSpc>
              </a:pPr>
              <a:r>
                <a:rPr lang="en-US" sz="2799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3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2560320" y="6035040"/>
            <a:ext cx="14264640" cy="1280160"/>
            <a:chOff x="0" y="0"/>
            <a:chExt cx="19019520" cy="170688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901952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9019520">
                  <a:moveTo>
                    <a:pt x="0" y="0"/>
                  </a:moveTo>
                  <a:lnTo>
                    <a:pt x="19019520" y="0"/>
                  </a:lnTo>
                  <a:lnTo>
                    <a:pt x="19019520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7119" r="0" b="-167119"/>
              </a:stretch>
            </a:blip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28575"/>
              <a:ext cx="19019520" cy="17354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840"/>
                </a:lnSpc>
              </a:pPr>
              <a:r>
                <a:rPr lang="en-US" sz="3200">
                  <a:solidFill>
                    <a:srgbClr val="424242"/>
                  </a:solidFill>
                  <a:latin typeface="Arial"/>
                  <a:ea typeface="Arial"/>
                  <a:cs typeface="Arial"/>
                  <a:sym typeface="Arial"/>
                </a:rPr>
                <a:t>Analisar os diferentes estados de operação do sistema.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914400" y="7680960"/>
            <a:ext cx="16459200" cy="1280160"/>
            <a:chOff x="0" y="0"/>
            <a:chExt cx="21945600" cy="170688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21945600" cy="1706880"/>
            </a:xfrm>
            <a:custGeom>
              <a:avLst/>
              <a:gdLst/>
              <a:ahLst/>
              <a:cxnLst/>
              <a:rect r="r" b="b" t="t" l="l"/>
              <a:pathLst>
                <a:path h="17068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E8F5E9"/>
            </a:solidFill>
          </p:spPr>
        </p:sp>
      </p:grpSp>
      <p:grpSp>
        <p:nvGrpSpPr>
          <p:cNvPr name="Group 39" id="39"/>
          <p:cNvGrpSpPr/>
          <p:nvPr/>
        </p:nvGrpSpPr>
        <p:grpSpPr>
          <a:xfrm rot="0">
            <a:off x="1280160" y="7900416"/>
            <a:ext cx="822960" cy="822960"/>
            <a:chOff x="0" y="0"/>
            <a:chExt cx="1097280" cy="109728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41" id="41"/>
          <p:cNvGrpSpPr/>
          <p:nvPr/>
        </p:nvGrpSpPr>
        <p:grpSpPr>
          <a:xfrm rot="0">
            <a:off x="1280160" y="7900416"/>
            <a:ext cx="822960" cy="822960"/>
            <a:chOff x="0" y="0"/>
            <a:chExt cx="1097280" cy="109728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43" id="43"/>
            <p:cNvSpPr txBox="true"/>
            <p:nvPr/>
          </p:nvSpPr>
          <p:spPr>
            <a:xfrm>
              <a:off x="0" y="-19050"/>
              <a:ext cx="1097280" cy="11163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359"/>
                </a:lnSpc>
              </a:pPr>
              <a:r>
                <a:rPr lang="en-US" sz="2799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4</a:t>
              </a: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2560320" y="7680960"/>
            <a:ext cx="14264640" cy="1280160"/>
            <a:chOff x="0" y="0"/>
            <a:chExt cx="19019520" cy="170688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1901952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9019520">
                  <a:moveTo>
                    <a:pt x="0" y="0"/>
                  </a:moveTo>
                  <a:lnTo>
                    <a:pt x="19019520" y="0"/>
                  </a:lnTo>
                  <a:lnTo>
                    <a:pt x="19019520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7119" r="0" b="-167119"/>
              </a:stretch>
            </a:blipFill>
          </p:spPr>
        </p:sp>
        <p:sp>
          <p:nvSpPr>
            <p:cNvPr name="TextBox 46" id="46"/>
            <p:cNvSpPr txBox="true"/>
            <p:nvPr/>
          </p:nvSpPr>
          <p:spPr>
            <a:xfrm>
              <a:off x="0" y="-28575"/>
              <a:ext cx="19019520" cy="17354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840"/>
                </a:lnSpc>
              </a:pPr>
              <a:r>
                <a:rPr lang="en-US" sz="3200">
                  <a:solidFill>
                    <a:srgbClr val="424242"/>
                  </a:solidFill>
                  <a:latin typeface="Arial"/>
                  <a:ea typeface="Arial"/>
                  <a:cs typeface="Arial"/>
                  <a:sym typeface="Arial"/>
                </a:rPr>
                <a:t>Entender a lógica de interbloqueio.</a:t>
              </a: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914400" y="9418320"/>
            <a:ext cx="16459200" cy="731520"/>
            <a:chOff x="0" y="0"/>
            <a:chExt cx="21945600" cy="97536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21945600" cy="975360"/>
            </a:xfrm>
            <a:custGeom>
              <a:avLst/>
              <a:gdLst/>
              <a:ahLst/>
              <a:cxnLst/>
              <a:rect r="r" b="b" t="t" l="l"/>
              <a:pathLst>
                <a:path h="97536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88413" r="0" b="-388413"/>
              </a:stretch>
            </a:blipFill>
          </p:spPr>
        </p:sp>
        <p:sp>
          <p:nvSpPr>
            <p:cNvPr name="TextBox 49" id="49"/>
            <p:cNvSpPr txBox="true"/>
            <p:nvPr/>
          </p:nvSpPr>
          <p:spPr>
            <a:xfrm>
              <a:off x="0" y="-19050"/>
              <a:ext cx="21945600" cy="9944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20"/>
                </a:lnSpc>
              </a:pPr>
              <a:r>
                <a:rPr lang="en-US" sz="1600" u="sng">
                  <a:solidFill>
                    <a:srgbClr val="9E9E9E"/>
                  </a:solidFill>
                  <a:latin typeface="Arial"/>
                  <a:ea typeface="Arial"/>
                  <a:cs typeface="Arial"/>
                  <a:sym typeface="Arial"/>
                  <a:hlinkClick r:id="rId4" tooltip="http://brevemito.com"/>
                </a:rPr>
                <a:t>Curso de Electricidade Industrial | brevemito.com | 2026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731520"/>
            <a:ext cx="2194560" cy="109728"/>
            <a:chOff x="0" y="0"/>
            <a:chExt cx="2926080" cy="1463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926080" cy="146304"/>
            </a:xfrm>
            <a:custGeom>
              <a:avLst/>
              <a:gdLst/>
              <a:ahLst/>
              <a:cxnLst/>
              <a:rect r="r" b="b" t="t" l="l"/>
              <a:pathLst>
                <a:path h="146304" w="2926080">
                  <a:moveTo>
                    <a:pt x="0" y="0"/>
                  </a:moveTo>
                  <a:lnTo>
                    <a:pt x="2926080" y="0"/>
                  </a:lnTo>
                  <a:lnTo>
                    <a:pt x="2926080" y="146304"/>
                  </a:lnTo>
                  <a:lnTo>
                    <a:pt x="0" y="146304"/>
                  </a:ln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1005840"/>
            <a:ext cx="16459200" cy="1280160"/>
            <a:chOff x="0" y="0"/>
            <a:chExt cx="2194560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1706880"/>
            </a:xfrm>
            <a:custGeom>
              <a:avLst/>
              <a:gdLst/>
              <a:ahLst/>
              <a:cxnLst/>
              <a:rect r="r" b="b" t="t" l="l"/>
              <a:pathLst>
                <a:path h="17068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0521" r="0" b="-200521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28575"/>
              <a:ext cx="21945600" cy="17354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680"/>
                </a:lnSpc>
              </a:pPr>
              <a:r>
                <a:rPr lang="en-US" sz="6400" b="true">
                  <a:solidFill>
                    <a:srgbClr val="2E7D3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O que é Arranque Sequencial?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14400" y="2560320"/>
            <a:ext cx="10058400" cy="2194560"/>
            <a:chOff x="0" y="0"/>
            <a:chExt cx="13411200" cy="292608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411200" cy="2926080"/>
            </a:xfrm>
            <a:custGeom>
              <a:avLst/>
              <a:gdLst/>
              <a:ahLst/>
              <a:cxnLst/>
              <a:rect r="r" b="b" t="t" l="l"/>
              <a:pathLst>
                <a:path h="2926080" w="13411200">
                  <a:moveTo>
                    <a:pt x="0" y="0"/>
                  </a:moveTo>
                  <a:lnTo>
                    <a:pt x="13411200" y="0"/>
                  </a:lnTo>
                  <a:lnTo>
                    <a:pt x="13411200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9306" r="0" b="-39306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13411200" cy="29451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>
                  <a:solidFill>
                    <a:srgbClr val="424242"/>
                  </a:solidFill>
                  <a:latin typeface="Arial"/>
                  <a:ea typeface="Arial"/>
                  <a:cs typeface="Arial"/>
                  <a:sym typeface="Arial"/>
                </a:rPr>
                <a:t>O arranque sequencial consiste em ligar motores eléctricos de forma escalonada, ou seja, um após o outro.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14400" y="5120640"/>
            <a:ext cx="10058400" cy="1463040"/>
            <a:chOff x="0" y="0"/>
            <a:chExt cx="13411200" cy="195072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3411200" cy="1950720"/>
            </a:xfrm>
            <a:custGeom>
              <a:avLst/>
              <a:gdLst/>
              <a:ahLst/>
              <a:cxnLst/>
              <a:rect r="r" b="b" t="t" l="l"/>
              <a:pathLst>
                <a:path h="1950720" w="13411200">
                  <a:moveTo>
                    <a:pt x="0" y="0"/>
                  </a:moveTo>
                  <a:lnTo>
                    <a:pt x="13411200" y="0"/>
                  </a:lnTo>
                  <a:lnTo>
                    <a:pt x="13411200" y="1950720"/>
                  </a:lnTo>
                  <a:lnTo>
                    <a:pt x="0" y="1950720"/>
                  </a:lnTo>
                  <a:close/>
                </a:path>
              </a:pathLst>
            </a:custGeom>
            <a:solidFill>
              <a:srgbClr val="FFF3E0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280160" y="5212080"/>
            <a:ext cx="9326880" cy="1280160"/>
            <a:chOff x="0" y="0"/>
            <a:chExt cx="12435840" cy="170688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243584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2435840">
                  <a:moveTo>
                    <a:pt x="0" y="0"/>
                  </a:moveTo>
                  <a:lnTo>
                    <a:pt x="12435840" y="0"/>
                  </a:lnTo>
                  <a:lnTo>
                    <a:pt x="12435840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1962" r="0" b="-91962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9050"/>
              <a:ext cx="12435840" cy="17259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120"/>
                </a:lnSpc>
              </a:pPr>
              <a:r>
                <a:rPr lang="en-US" sz="2600" b="true">
                  <a:solidFill>
                    <a:srgbClr val="E651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Destaque: </a:t>
              </a:r>
              <a:r>
                <a:rPr lang="en-US" sz="2600">
                  <a:solidFill>
                    <a:srgbClr val="424242"/>
                  </a:solidFill>
                  <a:latin typeface="Arial"/>
                  <a:ea typeface="Arial"/>
                  <a:cs typeface="Arial"/>
                  <a:sym typeface="Arial"/>
                </a:rPr>
                <a:t>Os motores são ligados em sequência e não simultaneamente, reduzindo a corrente de arranque e o impacto na rede eléctrica.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914400" y="6949440"/>
            <a:ext cx="10058400" cy="2560320"/>
            <a:chOff x="0" y="0"/>
            <a:chExt cx="13411200" cy="341376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3411200" cy="3413760"/>
            </a:xfrm>
            <a:custGeom>
              <a:avLst/>
              <a:gdLst/>
              <a:ahLst/>
              <a:cxnLst/>
              <a:rect r="r" b="b" t="t" l="l"/>
              <a:pathLst>
                <a:path h="3413760" w="13411200">
                  <a:moveTo>
                    <a:pt x="0" y="0"/>
                  </a:moveTo>
                  <a:lnTo>
                    <a:pt x="13411200" y="0"/>
                  </a:lnTo>
                  <a:lnTo>
                    <a:pt x="13411200" y="3413760"/>
                  </a:lnTo>
                  <a:lnTo>
                    <a:pt x="0" y="34137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6548" r="0" b="-26548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28575"/>
              <a:ext cx="13411200" cy="344233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840"/>
                </a:lnSpc>
              </a:pPr>
              <a:r>
                <a:rPr lang="en-US" sz="3200" b="true">
                  <a:solidFill>
                    <a:srgbClr val="2E7D3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Vantagens Principais</a:t>
              </a:r>
            </a:p>
            <a:p>
              <a:pPr algn="l" marL="675640" indent="-337820" lvl="1">
                <a:lnSpc>
                  <a:spcPts val="3359"/>
                </a:lnSpc>
                <a:buFont typeface="Arial"/>
                <a:buChar char="•"/>
              </a:pPr>
              <a:r>
                <a:rPr lang="en-US" sz="2799">
                  <a:solidFill>
                    <a:srgbClr val="424242"/>
                  </a:solidFill>
                  <a:latin typeface="Arial"/>
                  <a:ea typeface="Arial"/>
                  <a:cs typeface="Arial"/>
                  <a:sym typeface="Arial"/>
                </a:rPr>
                <a:t>Redução dos picos de corrente</a:t>
              </a:r>
            </a:p>
            <a:p>
              <a:pPr algn="l" marL="675640" indent="-337820" lvl="1">
                <a:lnSpc>
                  <a:spcPts val="3359"/>
                </a:lnSpc>
                <a:buFont typeface="Arial"/>
                <a:buChar char="•"/>
              </a:pPr>
              <a:r>
                <a:rPr lang="en-US" sz="2799">
                  <a:solidFill>
                    <a:srgbClr val="424242"/>
                  </a:solidFill>
                  <a:latin typeface="Arial"/>
                  <a:ea typeface="Arial"/>
                  <a:cs typeface="Arial"/>
                  <a:sym typeface="Arial"/>
                </a:rPr>
                <a:t>Menor stress na rede eléctrica</a:t>
              </a:r>
            </a:p>
            <a:p>
              <a:pPr algn="l" marL="675640" indent="-337820" lvl="1">
                <a:lnSpc>
                  <a:spcPts val="3359"/>
                </a:lnSpc>
                <a:buFont typeface="Arial"/>
                <a:buChar char="•"/>
              </a:pPr>
              <a:r>
                <a:rPr lang="en-US" sz="2799">
                  <a:solidFill>
                    <a:srgbClr val="424242"/>
                  </a:solidFill>
                  <a:latin typeface="Arial"/>
                  <a:ea typeface="Arial"/>
                  <a:cs typeface="Arial"/>
                  <a:sym typeface="Arial"/>
                </a:rPr>
                <a:t>Protecção dos equipamentos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1521440" y="2377440"/>
            <a:ext cx="6035040" cy="4572000"/>
            <a:chOff x="0" y="0"/>
            <a:chExt cx="8046720" cy="6096000"/>
          </a:xfrm>
        </p:grpSpPr>
        <p:sp>
          <p:nvSpPr>
            <p:cNvPr name="Freeform 19" id="19" descr="preencoded.png"/>
            <p:cNvSpPr/>
            <p:nvPr/>
          </p:nvSpPr>
          <p:spPr>
            <a:xfrm flipH="false" flipV="false" rot="0">
              <a:off x="0" y="0"/>
              <a:ext cx="8046720" cy="6096000"/>
            </a:xfrm>
            <a:custGeom>
              <a:avLst/>
              <a:gdLst/>
              <a:ahLst/>
              <a:cxnLst/>
              <a:rect r="r" b="b" t="t" l="l"/>
              <a:pathLst>
                <a:path h="6096000" w="8046720">
                  <a:moveTo>
                    <a:pt x="0" y="0"/>
                  </a:moveTo>
                  <a:lnTo>
                    <a:pt x="8046720" y="0"/>
                  </a:lnTo>
                  <a:lnTo>
                    <a:pt x="8046720" y="6096000"/>
                  </a:lnTo>
                  <a:lnTo>
                    <a:pt x="0" y="609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101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14400" y="9418320"/>
            <a:ext cx="16459200" cy="731520"/>
            <a:chOff x="0" y="0"/>
            <a:chExt cx="21945600" cy="97536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1945600" cy="975360"/>
            </a:xfrm>
            <a:custGeom>
              <a:avLst/>
              <a:gdLst/>
              <a:ahLst/>
              <a:cxnLst/>
              <a:rect r="r" b="b" t="t" l="l"/>
              <a:pathLst>
                <a:path h="97536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88413" r="0" b="-388413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19050"/>
              <a:ext cx="21945600" cy="9944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20"/>
                </a:lnSpc>
              </a:pPr>
              <a:r>
                <a:rPr lang="en-US" sz="1600" u="sng">
                  <a:solidFill>
                    <a:srgbClr val="9E9E9E"/>
                  </a:solidFill>
                  <a:latin typeface="Arial"/>
                  <a:ea typeface="Arial"/>
                  <a:cs typeface="Arial"/>
                  <a:sym typeface="Arial"/>
                  <a:hlinkClick r:id="rId5" tooltip="https://www.canva.com/design/DAHAK7bWQ1U/Lcx8EXt7w8KmJvnN7PMN2g/edit"/>
                </a:rPr>
                <a:t>Curso de Electricidade Industrial | brevemito.com | 2026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731520"/>
            <a:ext cx="2194560" cy="109728"/>
            <a:chOff x="0" y="0"/>
            <a:chExt cx="2926080" cy="1463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926080" cy="146304"/>
            </a:xfrm>
            <a:custGeom>
              <a:avLst/>
              <a:gdLst/>
              <a:ahLst/>
              <a:cxnLst/>
              <a:rect r="r" b="b" t="t" l="l"/>
              <a:pathLst>
                <a:path h="146304" w="2926080">
                  <a:moveTo>
                    <a:pt x="0" y="0"/>
                  </a:moveTo>
                  <a:lnTo>
                    <a:pt x="2926080" y="0"/>
                  </a:lnTo>
                  <a:lnTo>
                    <a:pt x="2926080" y="146304"/>
                  </a:lnTo>
                  <a:lnTo>
                    <a:pt x="0" y="146304"/>
                  </a:ln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1005840"/>
            <a:ext cx="16459200" cy="1280160"/>
            <a:chOff x="0" y="0"/>
            <a:chExt cx="2194560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1706880"/>
            </a:xfrm>
            <a:custGeom>
              <a:avLst/>
              <a:gdLst/>
              <a:ahLst/>
              <a:cxnLst/>
              <a:rect r="r" b="b" t="t" l="l"/>
              <a:pathLst>
                <a:path h="17068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0521" r="0" b="-200521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28575"/>
              <a:ext cx="21945600" cy="17354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680"/>
                </a:lnSpc>
              </a:pPr>
              <a:r>
                <a:rPr lang="en-US" sz="6400" b="true">
                  <a:solidFill>
                    <a:srgbClr val="2E7D3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Aplicações Práticas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14400" y="2743200"/>
            <a:ext cx="146304" cy="1188720"/>
            <a:chOff x="0" y="0"/>
            <a:chExt cx="195072" cy="15849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5072" cy="1584960"/>
            </a:xfrm>
            <a:custGeom>
              <a:avLst/>
              <a:gdLst/>
              <a:ahLst/>
              <a:cxnLst/>
              <a:rect r="r" b="b" t="t" l="l"/>
              <a:pathLst>
                <a:path h="1584960" w="195072">
                  <a:moveTo>
                    <a:pt x="0" y="0"/>
                  </a:moveTo>
                  <a:lnTo>
                    <a:pt x="195072" y="0"/>
                  </a:lnTo>
                  <a:lnTo>
                    <a:pt x="195072" y="1584960"/>
                  </a:lnTo>
                  <a:lnTo>
                    <a:pt x="0" y="1584960"/>
                  </a:ln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1463040" y="2743200"/>
            <a:ext cx="8229600" cy="640080"/>
            <a:chOff x="0" y="0"/>
            <a:chExt cx="10972800" cy="85344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972800" cy="853440"/>
            </a:xfrm>
            <a:custGeom>
              <a:avLst/>
              <a:gdLst/>
              <a:ahLst/>
              <a:cxnLst/>
              <a:rect r="r" b="b" t="t" l="l"/>
              <a:pathLst>
                <a:path h="85344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853440"/>
                  </a:lnTo>
                  <a:lnTo>
                    <a:pt x="0" y="8534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0521" r="0" b="-20052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10972800" cy="8724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b="true">
                  <a:solidFill>
                    <a:srgbClr val="2E7D3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Bombas em cascata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463040" y="3328416"/>
            <a:ext cx="8229600" cy="548640"/>
            <a:chOff x="0" y="0"/>
            <a:chExt cx="10972800" cy="73152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972800" cy="731520"/>
            </a:xfrm>
            <a:custGeom>
              <a:avLst/>
              <a:gdLst/>
              <a:ahLst/>
              <a:cxnLst/>
              <a:rect r="r" b="b" t="t" l="l"/>
              <a:pathLst>
                <a:path h="73152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2275" r="0" b="-242275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10972800" cy="7410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757575"/>
                  </a:solidFill>
                  <a:latin typeface="Arial"/>
                  <a:ea typeface="Arial"/>
                  <a:cs typeface="Arial"/>
                  <a:sym typeface="Arial"/>
                </a:rPr>
                <a:t>Sistemas de bombagem com arranque faseado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914400" y="4297680"/>
            <a:ext cx="146304" cy="1188720"/>
            <a:chOff x="0" y="0"/>
            <a:chExt cx="195072" cy="158496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95072" cy="1584960"/>
            </a:xfrm>
            <a:custGeom>
              <a:avLst/>
              <a:gdLst/>
              <a:ahLst/>
              <a:cxnLst/>
              <a:rect r="r" b="b" t="t" l="l"/>
              <a:pathLst>
                <a:path h="1584960" w="195072">
                  <a:moveTo>
                    <a:pt x="0" y="0"/>
                  </a:moveTo>
                  <a:lnTo>
                    <a:pt x="195072" y="0"/>
                  </a:lnTo>
                  <a:lnTo>
                    <a:pt x="195072" y="1584960"/>
                  </a:lnTo>
                  <a:lnTo>
                    <a:pt x="0" y="1584960"/>
                  </a:ln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463040" y="4297680"/>
            <a:ext cx="8229600" cy="640080"/>
            <a:chOff x="0" y="0"/>
            <a:chExt cx="10972800" cy="85344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0972800" cy="853440"/>
            </a:xfrm>
            <a:custGeom>
              <a:avLst/>
              <a:gdLst/>
              <a:ahLst/>
              <a:cxnLst/>
              <a:rect r="r" b="b" t="t" l="l"/>
              <a:pathLst>
                <a:path h="85344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853440"/>
                  </a:lnTo>
                  <a:lnTo>
                    <a:pt x="0" y="8534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0521" r="0" b="-200521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19050"/>
              <a:ext cx="10972800" cy="8724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b="true">
                  <a:solidFill>
                    <a:srgbClr val="2E7D3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Sistemas industriais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463040" y="4882896"/>
            <a:ext cx="8229600" cy="548640"/>
            <a:chOff x="0" y="0"/>
            <a:chExt cx="10972800" cy="73152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0972800" cy="731520"/>
            </a:xfrm>
            <a:custGeom>
              <a:avLst/>
              <a:gdLst/>
              <a:ahLst/>
              <a:cxnLst/>
              <a:rect r="r" b="b" t="t" l="l"/>
              <a:pathLst>
                <a:path h="73152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2275" r="0" b="-242275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9525"/>
              <a:ext cx="10972800" cy="7410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757575"/>
                  </a:solidFill>
                  <a:latin typeface="Arial"/>
                  <a:ea typeface="Arial"/>
                  <a:cs typeface="Arial"/>
                  <a:sym typeface="Arial"/>
                </a:rPr>
                <a:t>Múltiplos motores em linhas de produção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914400" y="5852160"/>
            <a:ext cx="146304" cy="1188720"/>
            <a:chOff x="0" y="0"/>
            <a:chExt cx="195072" cy="158496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95072" cy="1584960"/>
            </a:xfrm>
            <a:custGeom>
              <a:avLst/>
              <a:gdLst/>
              <a:ahLst/>
              <a:cxnLst/>
              <a:rect r="r" b="b" t="t" l="l"/>
              <a:pathLst>
                <a:path h="1584960" w="195072">
                  <a:moveTo>
                    <a:pt x="0" y="0"/>
                  </a:moveTo>
                  <a:lnTo>
                    <a:pt x="195072" y="0"/>
                  </a:lnTo>
                  <a:lnTo>
                    <a:pt x="195072" y="1584960"/>
                  </a:lnTo>
                  <a:lnTo>
                    <a:pt x="0" y="1584960"/>
                  </a:ln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463040" y="5852160"/>
            <a:ext cx="8229600" cy="640080"/>
            <a:chOff x="0" y="0"/>
            <a:chExt cx="10972800" cy="85344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0972800" cy="853440"/>
            </a:xfrm>
            <a:custGeom>
              <a:avLst/>
              <a:gdLst/>
              <a:ahLst/>
              <a:cxnLst/>
              <a:rect r="r" b="b" t="t" l="l"/>
              <a:pathLst>
                <a:path h="85344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853440"/>
                  </a:lnTo>
                  <a:lnTo>
                    <a:pt x="0" y="8534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0521" r="0" b="-200521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19050"/>
              <a:ext cx="10972800" cy="8724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b="true">
                  <a:solidFill>
                    <a:srgbClr val="2E7D3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Linhas de produção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463040" y="6437376"/>
            <a:ext cx="8229600" cy="548640"/>
            <a:chOff x="0" y="0"/>
            <a:chExt cx="10972800" cy="73152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0972800" cy="731520"/>
            </a:xfrm>
            <a:custGeom>
              <a:avLst/>
              <a:gdLst/>
              <a:ahLst/>
              <a:cxnLst/>
              <a:rect r="r" b="b" t="t" l="l"/>
              <a:pathLst>
                <a:path h="73152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2275" r="0" b="-242275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9525"/>
              <a:ext cx="10972800" cy="7410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757575"/>
                  </a:solidFill>
                  <a:latin typeface="Arial"/>
                  <a:ea typeface="Arial"/>
                  <a:cs typeface="Arial"/>
                  <a:sym typeface="Arial"/>
                </a:rPr>
                <a:t>Arranque controlado de estações de trabalho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914400" y="7406640"/>
            <a:ext cx="146304" cy="1188720"/>
            <a:chOff x="0" y="0"/>
            <a:chExt cx="195072" cy="158496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195072" cy="1584960"/>
            </a:xfrm>
            <a:custGeom>
              <a:avLst/>
              <a:gdLst/>
              <a:ahLst/>
              <a:cxnLst/>
              <a:rect r="r" b="b" t="t" l="l"/>
              <a:pathLst>
                <a:path h="1584960" w="195072">
                  <a:moveTo>
                    <a:pt x="0" y="0"/>
                  </a:moveTo>
                  <a:lnTo>
                    <a:pt x="195072" y="0"/>
                  </a:lnTo>
                  <a:lnTo>
                    <a:pt x="195072" y="1584960"/>
                  </a:lnTo>
                  <a:lnTo>
                    <a:pt x="0" y="1584960"/>
                  </a:ln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33" id="33"/>
          <p:cNvGrpSpPr/>
          <p:nvPr/>
        </p:nvGrpSpPr>
        <p:grpSpPr>
          <a:xfrm rot="0">
            <a:off x="1463040" y="7406640"/>
            <a:ext cx="8229600" cy="640080"/>
            <a:chOff x="0" y="0"/>
            <a:chExt cx="10972800" cy="85344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0972800" cy="853440"/>
            </a:xfrm>
            <a:custGeom>
              <a:avLst/>
              <a:gdLst/>
              <a:ahLst/>
              <a:cxnLst/>
              <a:rect r="r" b="b" t="t" l="l"/>
              <a:pathLst>
                <a:path h="85344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853440"/>
                  </a:lnTo>
                  <a:lnTo>
                    <a:pt x="0" y="8534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0521" r="0" b="-200521"/>
              </a:stretch>
            </a:blip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19050"/>
              <a:ext cx="10972800" cy="8724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b="true">
                  <a:solidFill>
                    <a:srgbClr val="2E7D3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Ventilação industrial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463040" y="7991856"/>
            <a:ext cx="8229600" cy="548640"/>
            <a:chOff x="0" y="0"/>
            <a:chExt cx="10972800" cy="73152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10972800" cy="731520"/>
            </a:xfrm>
            <a:custGeom>
              <a:avLst/>
              <a:gdLst/>
              <a:ahLst/>
              <a:cxnLst/>
              <a:rect r="r" b="b" t="t" l="l"/>
              <a:pathLst>
                <a:path h="73152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2275" r="0" b="-242275"/>
              </a:stretch>
            </a:blip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9525"/>
              <a:ext cx="10972800" cy="7410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757575"/>
                  </a:solidFill>
                  <a:latin typeface="Arial"/>
                  <a:ea typeface="Arial"/>
                  <a:cs typeface="Arial"/>
                  <a:sym typeface="Arial"/>
                </a:rPr>
                <a:t>Ventiladores com activação progressiva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10607040" y="2377440"/>
            <a:ext cx="6949440" cy="5120640"/>
            <a:chOff x="0" y="0"/>
            <a:chExt cx="9265920" cy="6827520"/>
          </a:xfrm>
        </p:grpSpPr>
        <p:sp>
          <p:nvSpPr>
            <p:cNvPr name="Freeform 40" id="40" descr="preencoded.png"/>
            <p:cNvSpPr/>
            <p:nvPr/>
          </p:nvSpPr>
          <p:spPr>
            <a:xfrm flipH="false" flipV="false" rot="0">
              <a:off x="0" y="0"/>
              <a:ext cx="9265920" cy="6827520"/>
            </a:xfrm>
            <a:custGeom>
              <a:avLst/>
              <a:gdLst/>
              <a:ahLst/>
              <a:cxnLst/>
              <a:rect r="r" b="b" t="t" l="l"/>
              <a:pathLst>
                <a:path h="6827520" w="9265920">
                  <a:moveTo>
                    <a:pt x="0" y="0"/>
                  </a:moveTo>
                  <a:lnTo>
                    <a:pt x="9265920" y="0"/>
                  </a:lnTo>
                  <a:lnTo>
                    <a:pt x="9265920" y="6827520"/>
                  </a:lnTo>
                  <a:lnTo>
                    <a:pt x="0" y="68275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1785"/>
              </a:stretch>
            </a:blipFill>
          </p:spPr>
        </p:sp>
      </p:grpSp>
      <p:grpSp>
        <p:nvGrpSpPr>
          <p:cNvPr name="Group 41" id="41"/>
          <p:cNvGrpSpPr/>
          <p:nvPr/>
        </p:nvGrpSpPr>
        <p:grpSpPr>
          <a:xfrm rot="0">
            <a:off x="914400" y="9418320"/>
            <a:ext cx="16459200" cy="731520"/>
            <a:chOff x="0" y="0"/>
            <a:chExt cx="21945600" cy="97536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21945600" cy="975360"/>
            </a:xfrm>
            <a:custGeom>
              <a:avLst/>
              <a:gdLst/>
              <a:ahLst/>
              <a:cxnLst/>
              <a:rect r="r" b="b" t="t" l="l"/>
              <a:pathLst>
                <a:path h="97536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88413" r="0" b="-388413"/>
              </a:stretch>
            </a:blipFill>
          </p:spPr>
        </p:sp>
        <p:sp>
          <p:nvSpPr>
            <p:cNvPr name="TextBox 43" id="43"/>
            <p:cNvSpPr txBox="true"/>
            <p:nvPr/>
          </p:nvSpPr>
          <p:spPr>
            <a:xfrm>
              <a:off x="0" y="-19050"/>
              <a:ext cx="21945600" cy="9944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9E9E9E"/>
                  </a:solidFill>
                  <a:latin typeface="Arial"/>
                  <a:ea typeface="Arial"/>
                  <a:cs typeface="Arial"/>
                  <a:sym typeface="Arial"/>
                </a:rPr>
                <a:t>Curso de Electricidade Industrial | brevemito.com | 2026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731520"/>
            <a:ext cx="2194560" cy="109728"/>
            <a:chOff x="0" y="0"/>
            <a:chExt cx="2926080" cy="1463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926080" cy="146304"/>
            </a:xfrm>
            <a:custGeom>
              <a:avLst/>
              <a:gdLst/>
              <a:ahLst/>
              <a:cxnLst/>
              <a:rect r="r" b="b" t="t" l="l"/>
              <a:pathLst>
                <a:path h="146304" w="2926080">
                  <a:moveTo>
                    <a:pt x="0" y="0"/>
                  </a:moveTo>
                  <a:lnTo>
                    <a:pt x="2926080" y="0"/>
                  </a:lnTo>
                  <a:lnTo>
                    <a:pt x="2926080" y="146304"/>
                  </a:lnTo>
                  <a:lnTo>
                    <a:pt x="0" y="146304"/>
                  </a:ln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1005840"/>
            <a:ext cx="16459200" cy="1280160"/>
            <a:chOff x="0" y="0"/>
            <a:chExt cx="2194560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1706880"/>
            </a:xfrm>
            <a:custGeom>
              <a:avLst/>
              <a:gdLst/>
              <a:ahLst/>
              <a:cxnLst/>
              <a:rect r="r" b="b" t="t" l="l"/>
              <a:pathLst>
                <a:path h="17068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0521" r="0" b="-200521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28575"/>
              <a:ext cx="21945600" cy="17354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680"/>
                </a:lnSpc>
              </a:pPr>
              <a:r>
                <a:rPr lang="en-US" sz="6400" b="true">
                  <a:solidFill>
                    <a:srgbClr val="2E7D3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Componentes do Sistema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14400" y="2743200"/>
            <a:ext cx="10058400" cy="731520"/>
            <a:chOff x="0" y="0"/>
            <a:chExt cx="13411200" cy="9753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411200" cy="975360"/>
            </a:xfrm>
            <a:custGeom>
              <a:avLst/>
              <a:gdLst/>
              <a:ahLst/>
              <a:cxnLst/>
              <a:rect r="r" b="b" t="t" l="l"/>
              <a:pathLst>
                <a:path h="975360" w="13411200">
                  <a:moveTo>
                    <a:pt x="0" y="0"/>
                  </a:moveTo>
                  <a:lnTo>
                    <a:pt x="13411200" y="0"/>
                  </a:lnTo>
                  <a:lnTo>
                    <a:pt x="13411200" y="975360"/>
                  </a:lnTo>
                  <a:lnTo>
                    <a:pt x="0" y="975360"/>
                  </a:ln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914400" y="2743200"/>
            <a:ext cx="1828800" cy="731520"/>
            <a:chOff x="0" y="0"/>
            <a:chExt cx="2438400" cy="97536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438400" cy="975360"/>
            </a:xfrm>
            <a:custGeom>
              <a:avLst/>
              <a:gdLst/>
              <a:ahLst/>
              <a:cxnLst/>
              <a:rect r="r" b="b" t="t" l="l"/>
              <a:pathLst>
                <a:path h="975360" w="2438400">
                  <a:moveTo>
                    <a:pt x="0" y="0"/>
                  </a:moveTo>
                  <a:lnTo>
                    <a:pt x="2438400" y="0"/>
                  </a:lnTo>
                  <a:lnTo>
                    <a:pt x="243840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321" t="0" r="-1321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2438400" cy="9944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40"/>
                </a:lnSpc>
              </a:pPr>
              <a:r>
                <a:rPr lang="en-US" sz="2200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Ref.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2743200" y="2743200"/>
            <a:ext cx="3291840" cy="731520"/>
            <a:chOff x="0" y="0"/>
            <a:chExt cx="4389120" cy="97536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389120" cy="975360"/>
            </a:xfrm>
            <a:custGeom>
              <a:avLst/>
              <a:gdLst/>
              <a:ahLst/>
              <a:cxnLst/>
              <a:rect r="r" b="b" t="t" l="l"/>
              <a:pathLst>
                <a:path h="975360" w="4389120">
                  <a:moveTo>
                    <a:pt x="0" y="0"/>
                  </a:moveTo>
                  <a:lnTo>
                    <a:pt x="4389120" y="0"/>
                  </a:lnTo>
                  <a:lnTo>
                    <a:pt x="438912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7682" r="0" b="-37682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9050"/>
              <a:ext cx="4389120" cy="9944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40"/>
                </a:lnSpc>
              </a:pPr>
              <a:r>
                <a:rPr lang="en-US" sz="2200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Componente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6035040" y="2743200"/>
            <a:ext cx="4937760" cy="731520"/>
            <a:chOff x="0" y="0"/>
            <a:chExt cx="6583680" cy="97536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583680" cy="975360"/>
            </a:xfrm>
            <a:custGeom>
              <a:avLst/>
              <a:gdLst/>
              <a:ahLst/>
              <a:cxnLst/>
              <a:rect r="r" b="b" t="t" l="l"/>
              <a:pathLst>
                <a:path h="975360" w="6583680">
                  <a:moveTo>
                    <a:pt x="0" y="0"/>
                  </a:moveTo>
                  <a:lnTo>
                    <a:pt x="6583680" y="0"/>
                  </a:lnTo>
                  <a:lnTo>
                    <a:pt x="658368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1524" r="0" b="-81524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19050"/>
              <a:ext cx="6583680" cy="9944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40"/>
                </a:lnSpc>
              </a:pPr>
              <a:r>
                <a:rPr lang="en-US" sz="2200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Função Principal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914400" y="3566160"/>
            <a:ext cx="10058400" cy="768096"/>
            <a:chOff x="0" y="0"/>
            <a:chExt cx="13411200" cy="102412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3411200" cy="1024128"/>
            </a:xfrm>
            <a:custGeom>
              <a:avLst/>
              <a:gdLst/>
              <a:ahLst/>
              <a:cxnLst/>
              <a:rect r="r" b="b" t="t" l="l"/>
              <a:pathLst>
                <a:path h="1024128" w="13411200">
                  <a:moveTo>
                    <a:pt x="0" y="0"/>
                  </a:moveTo>
                  <a:lnTo>
                    <a:pt x="13411200" y="0"/>
                  </a:lnTo>
                  <a:lnTo>
                    <a:pt x="13411200" y="1024128"/>
                  </a:lnTo>
                  <a:lnTo>
                    <a:pt x="0" y="1024128"/>
                  </a:lnTo>
                  <a:close/>
                </a:path>
              </a:pathLst>
            </a:custGeom>
            <a:solidFill>
              <a:srgbClr val="F5F5F5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14400" y="3566160"/>
            <a:ext cx="1828800" cy="768096"/>
            <a:chOff x="0" y="0"/>
            <a:chExt cx="2438400" cy="1024128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438400" cy="1024128"/>
            </a:xfrm>
            <a:custGeom>
              <a:avLst/>
              <a:gdLst/>
              <a:ahLst/>
              <a:cxnLst/>
              <a:rect r="r" b="b" t="t" l="l"/>
              <a:pathLst>
                <a:path h="1024128" w="2438400">
                  <a:moveTo>
                    <a:pt x="0" y="0"/>
                  </a:moveTo>
                  <a:lnTo>
                    <a:pt x="2438400" y="0"/>
                  </a:lnTo>
                  <a:lnTo>
                    <a:pt x="243840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887" t="0" r="-3887" b="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19050"/>
              <a:ext cx="2438400" cy="104317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40"/>
                </a:lnSpc>
              </a:pPr>
              <a:r>
                <a:rPr lang="en-US" sz="2200" b="true">
                  <a:solidFill>
                    <a:srgbClr val="42424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KM1, KM2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2743200" y="3566160"/>
            <a:ext cx="3291840" cy="768096"/>
            <a:chOff x="0" y="0"/>
            <a:chExt cx="4389120" cy="1024128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4389120" cy="1024128"/>
            </a:xfrm>
            <a:custGeom>
              <a:avLst/>
              <a:gdLst/>
              <a:ahLst/>
              <a:cxnLst/>
              <a:rect r="r" b="b" t="t" l="l"/>
              <a:pathLst>
                <a:path h="1024128" w="4389120">
                  <a:moveTo>
                    <a:pt x="0" y="0"/>
                  </a:moveTo>
                  <a:lnTo>
                    <a:pt x="4389120" y="0"/>
                  </a:lnTo>
                  <a:lnTo>
                    <a:pt x="438912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3507" r="0" b="-33507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19050"/>
              <a:ext cx="4389120" cy="104317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40"/>
                </a:lnSpc>
              </a:pPr>
              <a:r>
                <a:rPr lang="en-US" sz="2200">
                  <a:solidFill>
                    <a:srgbClr val="424242"/>
                  </a:solidFill>
                  <a:latin typeface="Arial"/>
                  <a:ea typeface="Arial"/>
                  <a:cs typeface="Arial"/>
                  <a:sym typeface="Arial"/>
                </a:rPr>
                <a:t>Contactores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6035040" y="3566160"/>
            <a:ext cx="4937760" cy="768096"/>
            <a:chOff x="0" y="0"/>
            <a:chExt cx="6583680" cy="1024128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6583680" cy="1024128"/>
            </a:xfrm>
            <a:custGeom>
              <a:avLst/>
              <a:gdLst/>
              <a:ahLst/>
              <a:cxnLst/>
              <a:rect r="r" b="b" t="t" l="l"/>
              <a:pathLst>
                <a:path h="1024128" w="6583680">
                  <a:moveTo>
                    <a:pt x="0" y="0"/>
                  </a:moveTo>
                  <a:lnTo>
                    <a:pt x="6583680" y="0"/>
                  </a:lnTo>
                  <a:lnTo>
                    <a:pt x="658368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5260" r="0" b="-75260"/>
              </a:stretch>
            </a:blip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19050"/>
              <a:ext cx="6583680" cy="104317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40"/>
                </a:lnSpc>
              </a:pPr>
              <a:r>
                <a:rPr lang="en-US" sz="2200">
                  <a:solidFill>
                    <a:srgbClr val="757575"/>
                  </a:solidFill>
                  <a:latin typeface="Arial"/>
                  <a:ea typeface="Arial"/>
                  <a:cs typeface="Arial"/>
                  <a:sym typeface="Arial"/>
                </a:rPr>
                <a:t>Manobra de potência dos motores.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914400" y="4389120"/>
            <a:ext cx="10058400" cy="768096"/>
            <a:chOff x="0" y="0"/>
            <a:chExt cx="13411200" cy="1024128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3411200" cy="1024128"/>
            </a:xfrm>
            <a:custGeom>
              <a:avLst/>
              <a:gdLst/>
              <a:ahLst/>
              <a:cxnLst/>
              <a:rect r="r" b="b" t="t" l="l"/>
              <a:pathLst>
                <a:path h="1024128" w="13411200">
                  <a:moveTo>
                    <a:pt x="0" y="0"/>
                  </a:moveTo>
                  <a:lnTo>
                    <a:pt x="13411200" y="0"/>
                  </a:lnTo>
                  <a:lnTo>
                    <a:pt x="13411200" y="1024128"/>
                  </a:lnTo>
                  <a:lnTo>
                    <a:pt x="0" y="102412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914400" y="4389120"/>
            <a:ext cx="1828800" cy="768096"/>
            <a:chOff x="0" y="0"/>
            <a:chExt cx="2438400" cy="1024128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2438400" cy="1024128"/>
            </a:xfrm>
            <a:custGeom>
              <a:avLst/>
              <a:gdLst/>
              <a:ahLst/>
              <a:cxnLst/>
              <a:rect r="r" b="b" t="t" l="l"/>
              <a:pathLst>
                <a:path h="1024128" w="2438400">
                  <a:moveTo>
                    <a:pt x="0" y="0"/>
                  </a:moveTo>
                  <a:lnTo>
                    <a:pt x="2438400" y="0"/>
                  </a:lnTo>
                  <a:lnTo>
                    <a:pt x="243840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887" t="0" r="-3887" b="0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19050"/>
              <a:ext cx="2438400" cy="104317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40"/>
                </a:lnSpc>
              </a:pPr>
              <a:r>
                <a:rPr lang="en-US" sz="2200" b="true">
                  <a:solidFill>
                    <a:srgbClr val="42424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F2, F4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2743200" y="4389120"/>
            <a:ext cx="3291840" cy="768096"/>
            <a:chOff x="0" y="0"/>
            <a:chExt cx="4389120" cy="1024128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4389120" cy="1024128"/>
            </a:xfrm>
            <a:custGeom>
              <a:avLst/>
              <a:gdLst/>
              <a:ahLst/>
              <a:cxnLst/>
              <a:rect r="r" b="b" t="t" l="l"/>
              <a:pathLst>
                <a:path h="1024128" w="4389120">
                  <a:moveTo>
                    <a:pt x="0" y="0"/>
                  </a:moveTo>
                  <a:lnTo>
                    <a:pt x="4389120" y="0"/>
                  </a:lnTo>
                  <a:lnTo>
                    <a:pt x="438912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3507" r="0" b="-33507"/>
              </a:stretch>
            </a:blip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19050"/>
              <a:ext cx="4389120" cy="104317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40"/>
                </a:lnSpc>
              </a:pPr>
              <a:r>
                <a:rPr lang="en-US" sz="2200">
                  <a:solidFill>
                    <a:srgbClr val="424242"/>
                  </a:solidFill>
                  <a:latin typeface="Arial"/>
                  <a:ea typeface="Arial"/>
                  <a:cs typeface="Arial"/>
                  <a:sym typeface="Arial"/>
                </a:rPr>
                <a:t>Relés térmicos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6035040" y="4389120"/>
            <a:ext cx="4937760" cy="768096"/>
            <a:chOff x="0" y="0"/>
            <a:chExt cx="6583680" cy="1024128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6583680" cy="1024128"/>
            </a:xfrm>
            <a:custGeom>
              <a:avLst/>
              <a:gdLst/>
              <a:ahLst/>
              <a:cxnLst/>
              <a:rect r="r" b="b" t="t" l="l"/>
              <a:pathLst>
                <a:path h="1024128" w="6583680">
                  <a:moveTo>
                    <a:pt x="0" y="0"/>
                  </a:moveTo>
                  <a:lnTo>
                    <a:pt x="6583680" y="0"/>
                  </a:lnTo>
                  <a:lnTo>
                    <a:pt x="658368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5260" r="0" b="-75260"/>
              </a:stretch>
            </a:blip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19050"/>
              <a:ext cx="6583680" cy="104317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40"/>
                </a:lnSpc>
              </a:pPr>
              <a:r>
                <a:rPr lang="en-US" sz="2200">
                  <a:solidFill>
                    <a:srgbClr val="757575"/>
                  </a:solidFill>
                  <a:latin typeface="Arial"/>
                  <a:ea typeface="Arial"/>
                  <a:cs typeface="Arial"/>
                  <a:sym typeface="Arial"/>
                </a:rPr>
                <a:t>Protecção contra sobrecargas.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914400" y="5212080"/>
            <a:ext cx="10058400" cy="768096"/>
            <a:chOff x="0" y="0"/>
            <a:chExt cx="13411200" cy="1024128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13411200" cy="1024128"/>
            </a:xfrm>
            <a:custGeom>
              <a:avLst/>
              <a:gdLst/>
              <a:ahLst/>
              <a:cxnLst/>
              <a:rect r="r" b="b" t="t" l="l"/>
              <a:pathLst>
                <a:path h="1024128" w="13411200">
                  <a:moveTo>
                    <a:pt x="0" y="0"/>
                  </a:moveTo>
                  <a:lnTo>
                    <a:pt x="13411200" y="0"/>
                  </a:lnTo>
                  <a:lnTo>
                    <a:pt x="13411200" y="1024128"/>
                  </a:lnTo>
                  <a:lnTo>
                    <a:pt x="0" y="1024128"/>
                  </a:lnTo>
                  <a:close/>
                </a:path>
              </a:pathLst>
            </a:custGeom>
            <a:solidFill>
              <a:srgbClr val="F5F5F5"/>
            </a:solidFill>
          </p:spPr>
        </p:sp>
      </p:grpSp>
      <p:grpSp>
        <p:nvGrpSpPr>
          <p:cNvPr name="Group 42" id="42"/>
          <p:cNvGrpSpPr/>
          <p:nvPr/>
        </p:nvGrpSpPr>
        <p:grpSpPr>
          <a:xfrm rot="0">
            <a:off x="914400" y="6035040"/>
            <a:ext cx="10058400" cy="768096"/>
            <a:chOff x="0" y="0"/>
            <a:chExt cx="13411200" cy="1024128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13411200" cy="1024128"/>
            </a:xfrm>
            <a:custGeom>
              <a:avLst/>
              <a:gdLst/>
              <a:ahLst/>
              <a:cxnLst/>
              <a:rect r="r" b="b" t="t" l="l"/>
              <a:pathLst>
                <a:path h="1024128" w="13411200">
                  <a:moveTo>
                    <a:pt x="0" y="0"/>
                  </a:moveTo>
                  <a:lnTo>
                    <a:pt x="13411200" y="0"/>
                  </a:lnTo>
                  <a:lnTo>
                    <a:pt x="13411200" y="1024128"/>
                  </a:lnTo>
                  <a:lnTo>
                    <a:pt x="0" y="102412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44" id="44"/>
          <p:cNvGrpSpPr/>
          <p:nvPr/>
        </p:nvGrpSpPr>
        <p:grpSpPr>
          <a:xfrm rot="0">
            <a:off x="914400" y="6035040"/>
            <a:ext cx="1828800" cy="768096"/>
            <a:chOff x="0" y="0"/>
            <a:chExt cx="2438400" cy="1024128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2438400" cy="1024128"/>
            </a:xfrm>
            <a:custGeom>
              <a:avLst/>
              <a:gdLst/>
              <a:ahLst/>
              <a:cxnLst/>
              <a:rect r="r" b="b" t="t" l="l"/>
              <a:pathLst>
                <a:path h="1024128" w="2438400">
                  <a:moveTo>
                    <a:pt x="0" y="0"/>
                  </a:moveTo>
                  <a:lnTo>
                    <a:pt x="2438400" y="0"/>
                  </a:lnTo>
                  <a:lnTo>
                    <a:pt x="243840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887" t="0" r="-3887" b="0"/>
              </a:stretch>
            </a:blipFill>
          </p:spPr>
        </p:sp>
        <p:sp>
          <p:nvSpPr>
            <p:cNvPr name="TextBox 46" id="46"/>
            <p:cNvSpPr txBox="true"/>
            <p:nvPr/>
          </p:nvSpPr>
          <p:spPr>
            <a:xfrm>
              <a:off x="0" y="-19050"/>
              <a:ext cx="2438400" cy="104317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40"/>
                </a:lnSpc>
              </a:pPr>
              <a:r>
                <a:rPr lang="en-US" sz="2200" b="true">
                  <a:solidFill>
                    <a:srgbClr val="42424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S1-S4</a:t>
              </a: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2743200" y="6035040"/>
            <a:ext cx="3291840" cy="768096"/>
            <a:chOff x="0" y="0"/>
            <a:chExt cx="4389120" cy="1024128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4389120" cy="1024128"/>
            </a:xfrm>
            <a:custGeom>
              <a:avLst/>
              <a:gdLst/>
              <a:ahLst/>
              <a:cxnLst/>
              <a:rect r="r" b="b" t="t" l="l"/>
              <a:pathLst>
                <a:path h="1024128" w="4389120">
                  <a:moveTo>
                    <a:pt x="0" y="0"/>
                  </a:moveTo>
                  <a:lnTo>
                    <a:pt x="4389120" y="0"/>
                  </a:lnTo>
                  <a:lnTo>
                    <a:pt x="438912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3507" r="0" b="-33507"/>
              </a:stretch>
            </a:blipFill>
          </p:spPr>
        </p:sp>
        <p:sp>
          <p:nvSpPr>
            <p:cNvPr name="TextBox 49" id="49"/>
            <p:cNvSpPr txBox="true"/>
            <p:nvPr/>
          </p:nvSpPr>
          <p:spPr>
            <a:xfrm>
              <a:off x="0" y="-19050"/>
              <a:ext cx="4389120" cy="104317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40"/>
                </a:lnSpc>
              </a:pPr>
              <a:r>
                <a:rPr lang="en-US" sz="2200">
                  <a:solidFill>
                    <a:srgbClr val="424242"/>
                  </a:solidFill>
                  <a:latin typeface="Arial"/>
                  <a:ea typeface="Arial"/>
                  <a:cs typeface="Arial"/>
                  <a:sym typeface="Arial"/>
                </a:rPr>
                <a:t>Botões de comando</a:t>
              </a: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6035040" y="6035040"/>
            <a:ext cx="4937760" cy="768096"/>
            <a:chOff x="0" y="0"/>
            <a:chExt cx="6583680" cy="1024128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6583680" cy="1024128"/>
            </a:xfrm>
            <a:custGeom>
              <a:avLst/>
              <a:gdLst/>
              <a:ahLst/>
              <a:cxnLst/>
              <a:rect r="r" b="b" t="t" l="l"/>
              <a:pathLst>
                <a:path h="1024128" w="6583680">
                  <a:moveTo>
                    <a:pt x="0" y="0"/>
                  </a:moveTo>
                  <a:lnTo>
                    <a:pt x="6583680" y="0"/>
                  </a:lnTo>
                  <a:lnTo>
                    <a:pt x="658368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5260" r="0" b="-75260"/>
              </a:stretch>
            </a:blipFill>
          </p:spPr>
        </p:sp>
        <p:sp>
          <p:nvSpPr>
            <p:cNvPr name="TextBox 52" id="52"/>
            <p:cNvSpPr txBox="true"/>
            <p:nvPr/>
          </p:nvSpPr>
          <p:spPr>
            <a:xfrm>
              <a:off x="0" y="-19050"/>
              <a:ext cx="6583680" cy="104317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40"/>
                </a:lnSpc>
              </a:pPr>
              <a:r>
                <a:rPr lang="en-US" sz="2200">
                  <a:solidFill>
                    <a:srgbClr val="757575"/>
                  </a:solidFill>
                  <a:latin typeface="Arial"/>
                  <a:ea typeface="Arial"/>
                  <a:cs typeface="Arial"/>
                  <a:sym typeface="Arial"/>
                </a:rPr>
                <a:t>Paragem e Marcha dos motores.</a:t>
              </a: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914400" y="6858000"/>
            <a:ext cx="10058400" cy="768096"/>
            <a:chOff x="0" y="0"/>
            <a:chExt cx="13411200" cy="1024128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13411200" cy="1024128"/>
            </a:xfrm>
            <a:custGeom>
              <a:avLst/>
              <a:gdLst/>
              <a:ahLst/>
              <a:cxnLst/>
              <a:rect r="r" b="b" t="t" l="l"/>
              <a:pathLst>
                <a:path h="1024128" w="13411200">
                  <a:moveTo>
                    <a:pt x="0" y="0"/>
                  </a:moveTo>
                  <a:lnTo>
                    <a:pt x="13411200" y="0"/>
                  </a:lnTo>
                  <a:lnTo>
                    <a:pt x="13411200" y="1024128"/>
                  </a:lnTo>
                  <a:lnTo>
                    <a:pt x="0" y="1024128"/>
                  </a:lnTo>
                  <a:close/>
                </a:path>
              </a:pathLst>
            </a:custGeom>
            <a:solidFill>
              <a:srgbClr val="F5F5F5"/>
            </a:solidFill>
          </p:spPr>
        </p:sp>
      </p:grpSp>
      <p:grpSp>
        <p:nvGrpSpPr>
          <p:cNvPr name="Group 55" id="55"/>
          <p:cNvGrpSpPr/>
          <p:nvPr/>
        </p:nvGrpSpPr>
        <p:grpSpPr>
          <a:xfrm rot="0">
            <a:off x="914400" y="6858000"/>
            <a:ext cx="1828800" cy="768096"/>
            <a:chOff x="0" y="0"/>
            <a:chExt cx="2438400" cy="1024128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2438400" cy="1024128"/>
            </a:xfrm>
            <a:custGeom>
              <a:avLst/>
              <a:gdLst/>
              <a:ahLst/>
              <a:cxnLst/>
              <a:rect r="r" b="b" t="t" l="l"/>
              <a:pathLst>
                <a:path h="1024128" w="2438400">
                  <a:moveTo>
                    <a:pt x="0" y="0"/>
                  </a:moveTo>
                  <a:lnTo>
                    <a:pt x="2438400" y="0"/>
                  </a:lnTo>
                  <a:lnTo>
                    <a:pt x="243840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887" t="0" r="-3887" b="0"/>
              </a:stretch>
            </a:blipFill>
          </p:spPr>
        </p:sp>
        <p:sp>
          <p:nvSpPr>
            <p:cNvPr name="TextBox 57" id="57"/>
            <p:cNvSpPr txBox="true"/>
            <p:nvPr/>
          </p:nvSpPr>
          <p:spPr>
            <a:xfrm>
              <a:off x="0" y="-19050"/>
              <a:ext cx="2438400" cy="104317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40"/>
                </a:lnSpc>
              </a:pPr>
              <a:r>
                <a:rPr lang="en-US" sz="2200" b="true">
                  <a:solidFill>
                    <a:srgbClr val="42424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H1-H3</a:t>
              </a: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2743200" y="6858000"/>
            <a:ext cx="3291840" cy="768096"/>
            <a:chOff x="0" y="0"/>
            <a:chExt cx="4389120" cy="1024128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4389120" cy="1024128"/>
            </a:xfrm>
            <a:custGeom>
              <a:avLst/>
              <a:gdLst/>
              <a:ahLst/>
              <a:cxnLst/>
              <a:rect r="r" b="b" t="t" l="l"/>
              <a:pathLst>
                <a:path h="1024128" w="4389120">
                  <a:moveTo>
                    <a:pt x="0" y="0"/>
                  </a:moveTo>
                  <a:lnTo>
                    <a:pt x="4389120" y="0"/>
                  </a:lnTo>
                  <a:lnTo>
                    <a:pt x="438912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3507" r="0" b="-33507"/>
              </a:stretch>
            </a:blipFill>
          </p:spPr>
        </p:sp>
        <p:sp>
          <p:nvSpPr>
            <p:cNvPr name="TextBox 60" id="60"/>
            <p:cNvSpPr txBox="true"/>
            <p:nvPr/>
          </p:nvSpPr>
          <p:spPr>
            <a:xfrm>
              <a:off x="0" y="-19050"/>
              <a:ext cx="4389120" cy="104317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40"/>
                </a:lnSpc>
              </a:pPr>
              <a:r>
                <a:rPr lang="en-US" sz="2200">
                  <a:solidFill>
                    <a:srgbClr val="424242"/>
                  </a:solidFill>
                  <a:latin typeface="Arial"/>
                  <a:ea typeface="Arial"/>
                  <a:cs typeface="Arial"/>
                  <a:sym typeface="Arial"/>
                </a:rPr>
                <a:t>Sinalizadores</a:t>
              </a: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6035040" y="6858000"/>
            <a:ext cx="4937760" cy="768096"/>
            <a:chOff x="0" y="0"/>
            <a:chExt cx="6583680" cy="1024128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6583680" cy="1024128"/>
            </a:xfrm>
            <a:custGeom>
              <a:avLst/>
              <a:gdLst/>
              <a:ahLst/>
              <a:cxnLst/>
              <a:rect r="r" b="b" t="t" l="l"/>
              <a:pathLst>
                <a:path h="1024128" w="6583680">
                  <a:moveTo>
                    <a:pt x="0" y="0"/>
                  </a:moveTo>
                  <a:lnTo>
                    <a:pt x="6583680" y="0"/>
                  </a:lnTo>
                  <a:lnTo>
                    <a:pt x="658368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5260" r="0" b="-75260"/>
              </a:stretch>
            </a:blipFill>
          </p:spPr>
        </p:sp>
        <p:sp>
          <p:nvSpPr>
            <p:cNvPr name="TextBox 63" id="63"/>
            <p:cNvSpPr txBox="true"/>
            <p:nvPr/>
          </p:nvSpPr>
          <p:spPr>
            <a:xfrm>
              <a:off x="0" y="-19050"/>
              <a:ext cx="6583680" cy="104317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40"/>
                </a:lnSpc>
              </a:pPr>
              <a:r>
                <a:rPr lang="en-US" sz="2200">
                  <a:solidFill>
                    <a:srgbClr val="757575"/>
                  </a:solidFill>
                  <a:latin typeface="Arial"/>
                  <a:ea typeface="Arial"/>
                  <a:cs typeface="Arial"/>
                  <a:sym typeface="Arial"/>
                </a:rPr>
                <a:t>Indicação visual de estado.</a:t>
              </a: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11253969" y="0"/>
            <a:ext cx="7034031" cy="10287000"/>
            <a:chOff x="0" y="0"/>
            <a:chExt cx="6742862" cy="9861176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6742861" cy="9861176"/>
            </a:xfrm>
            <a:custGeom>
              <a:avLst/>
              <a:gdLst/>
              <a:ahLst/>
              <a:cxnLst/>
              <a:rect r="r" b="b" t="t" l="l"/>
              <a:pathLst>
                <a:path h="9861176" w="6742861">
                  <a:moveTo>
                    <a:pt x="0" y="0"/>
                  </a:moveTo>
                  <a:lnTo>
                    <a:pt x="6742861" y="0"/>
                  </a:lnTo>
                  <a:lnTo>
                    <a:pt x="6742861" y="9861176"/>
                  </a:lnTo>
                  <a:lnTo>
                    <a:pt x="0" y="9861176"/>
                  </a:lnTo>
                  <a:close/>
                </a:path>
              </a:pathLst>
            </a:custGeom>
            <a:solidFill>
              <a:srgbClr val="E8F5E9"/>
            </a:solidFill>
          </p:spPr>
        </p:sp>
      </p:grpSp>
      <p:grpSp>
        <p:nvGrpSpPr>
          <p:cNvPr name="Group 66" id="66"/>
          <p:cNvGrpSpPr/>
          <p:nvPr/>
        </p:nvGrpSpPr>
        <p:grpSpPr>
          <a:xfrm rot="0">
            <a:off x="11448697" y="1028700"/>
            <a:ext cx="6260345" cy="7529069"/>
            <a:chOff x="0" y="0"/>
            <a:chExt cx="5065430" cy="6091992"/>
          </a:xfrm>
        </p:grpSpPr>
        <p:sp>
          <p:nvSpPr>
            <p:cNvPr name="Freeform 67" id="67" descr="preencoded.png"/>
            <p:cNvSpPr/>
            <p:nvPr/>
          </p:nvSpPr>
          <p:spPr>
            <a:xfrm flipH="false" flipV="false" rot="-53999">
              <a:off x="-47532" y="-39406"/>
              <a:ext cx="5160494" cy="6170805"/>
            </a:xfrm>
            <a:custGeom>
              <a:avLst/>
              <a:gdLst/>
              <a:ahLst/>
              <a:cxnLst/>
              <a:rect r="r" b="b" t="t" l="l"/>
              <a:pathLst>
                <a:path h="6170805" w="5160494">
                  <a:moveTo>
                    <a:pt x="95689" y="0"/>
                  </a:moveTo>
                  <a:lnTo>
                    <a:pt x="5160494" y="79564"/>
                  </a:lnTo>
                  <a:lnTo>
                    <a:pt x="5064805" y="6170805"/>
                  </a:lnTo>
                  <a:lnTo>
                    <a:pt x="0" y="6091241"/>
                  </a:lnTo>
                  <a:lnTo>
                    <a:pt x="95689" y="0"/>
                  </a:lnTo>
                  <a:close/>
                </a:path>
              </a:pathLst>
            </a:custGeom>
            <a:blipFill>
              <a:blip r:embed="rId4"/>
              <a:stretch>
                <a:fillRect l="-59042" t="-810" r="-59216" b="-1809"/>
              </a:stretch>
            </a:blipFill>
          </p:spPr>
        </p:sp>
      </p:grpSp>
      <p:grpSp>
        <p:nvGrpSpPr>
          <p:cNvPr name="Group 68" id="68"/>
          <p:cNvGrpSpPr/>
          <p:nvPr/>
        </p:nvGrpSpPr>
        <p:grpSpPr>
          <a:xfrm rot="0">
            <a:off x="11561349" y="8709660"/>
            <a:ext cx="6035040" cy="548640"/>
            <a:chOff x="0" y="0"/>
            <a:chExt cx="8046720" cy="731520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8046720" cy="731520"/>
            </a:xfrm>
            <a:custGeom>
              <a:avLst/>
              <a:gdLst/>
              <a:ahLst/>
              <a:cxnLst/>
              <a:rect r="r" b="b" t="t" l="l"/>
              <a:pathLst>
                <a:path h="731520" w="8046720">
                  <a:moveTo>
                    <a:pt x="0" y="0"/>
                  </a:moveTo>
                  <a:lnTo>
                    <a:pt x="8046720" y="0"/>
                  </a:lnTo>
                  <a:lnTo>
                    <a:pt x="804672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4335" r="0" b="-164335"/>
              </a:stretch>
            </a:blipFill>
          </p:spPr>
        </p:sp>
        <p:sp>
          <p:nvSpPr>
            <p:cNvPr name="TextBox 70" id="70"/>
            <p:cNvSpPr txBox="true"/>
            <p:nvPr/>
          </p:nvSpPr>
          <p:spPr>
            <a:xfrm>
              <a:off x="0" y="-19050"/>
              <a:ext cx="8046720" cy="7505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40"/>
                </a:lnSpc>
              </a:pPr>
              <a:r>
                <a:rPr lang="en-US" sz="2200" b="true">
                  <a:solidFill>
                    <a:srgbClr val="2E7D3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Contactor (KM2)</a:t>
              </a:r>
            </a:p>
          </p:txBody>
        </p:sp>
      </p:grpSp>
      <p:grpSp>
        <p:nvGrpSpPr>
          <p:cNvPr name="Group 71" id="71"/>
          <p:cNvGrpSpPr/>
          <p:nvPr/>
        </p:nvGrpSpPr>
        <p:grpSpPr>
          <a:xfrm rot="0">
            <a:off x="914400" y="9418320"/>
            <a:ext cx="10058400" cy="731520"/>
            <a:chOff x="0" y="0"/>
            <a:chExt cx="13411200" cy="975360"/>
          </a:xfrm>
        </p:grpSpPr>
        <p:sp>
          <p:nvSpPr>
            <p:cNvPr name="Freeform 72" id="72"/>
            <p:cNvSpPr/>
            <p:nvPr/>
          </p:nvSpPr>
          <p:spPr>
            <a:xfrm flipH="false" flipV="false" rot="0">
              <a:off x="0" y="0"/>
              <a:ext cx="13411200" cy="975360"/>
            </a:xfrm>
            <a:custGeom>
              <a:avLst/>
              <a:gdLst/>
              <a:ahLst/>
              <a:cxnLst/>
              <a:rect r="r" b="b" t="t" l="l"/>
              <a:pathLst>
                <a:path h="975360" w="13411200">
                  <a:moveTo>
                    <a:pt x="0" y="0"/>
                  </a:moveTo>
                  <a:lnTo>
                    <a:pt x="13411200" y="0"/>
                  </a:lnTo>
                  <a:lnTo>
                    <a:pt x="1341120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88413" r="-63636" b="-388413"/>
              </a:stretch>
            </a:blipFill>
          </p:spPr>
        </p:sp>
        <p:sp>
          <p:nvSpPr>
            <p:cNvPr name="TextBox 73" id="73"/>
            <p:cNvSpPr txBox="true"/>
            <p:nvPr/>
          </p:nvSpPr>
          <p:spPr>
            <a:xfrm>
              <a:off x="0" y="-19050"/>
              <a:ext cx="13411200" cy="9944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9E9E9E"/>
                  </a:solidFill>
                  <a:latin typeface="Arial"/>
                  <a:ea typeface="Arial"/>
                  <a:cs typeface="Arial"/>
                  <a:sym typeface="Arial"/>
                </a:rPr>
                <a:t>Curso de Electricidade Industrial | brevemito.com | 2026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731520"/>
            <a:ext cx="2194560" cy="109728"/>
            <a:chOff x="0" y="0"/>
            <a:chExt cx="2926080" cy="1463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926080" cy="146304"/>
            </a:xfrm>
            <a:custGeom>
              <a:avLst/>
              <a:gdLst/>
              <a:ahLst/>
              <a:cxnLst/>
              <a:rect r="r" b="b" t="t" l="l"/>
              <a:pathLst>
                <a:path h="146304" w="2926080">
                  <a:moveTo>
                    <a:pt x="0" y="0"/>
                  </a:moveTo>
                  <a:lnTo>
                    <a:pt x="2926080" y="0"/>
                  </a:lnTo>
                  <a:lnTo>
                    <a:pt x="2926080" y="146304"/>
                  </a:lnTo>
                  <a:lnTo>
                    <a:pt x="0" y="146304"/>
                  </a:ln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1005840"/>
            <a:ext cx="9144000" cy="1280160"/>
            <a:chOff x="0" y="0"/>
            <a:chExt cx="1219200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19200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2192000">
                  <a:moveTo>
                    <a:pt x="0" y="0"/>
                  </a:moveTo>
                  <a:lnTo>
                    <a:pt x="12192000" y="0"/>
                  </a:lnTo>
                  <a:lnTo>
                    <a:pt x="12192000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9178" r="0" b="-89178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19050"/>
              <a:ext cx="12192000" cy="17259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240"/>
                </a:lnSpc>
              </a:pPr>
              <a:r>
                <a:rPr lang="en-US" sz="5200" b="true">
                  <a:solidFill>
                    <a:srgbClr val="2E7D3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Estado 1: Sistema Sem Tensão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14400" y="2743200"/>
            <a:ext cx="8778240" cy="3657600"/>
            <a:chOff x="0" y="0"/>
            <a:chExt cx="11704320" cy="4876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704320" cy="4876800"/>
            </a:xfrm>
            <a:custGeom>
              <a:avLst/>
              <a:gdLst/>
              <a:ahLst/>
              <a:cxnLst/>
              <a:rect r="r" b="b" t="t" l="l"/>
              <a:pathLst>
                <a:path h="48768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4876800"/>
                  </a:lnTo>
                  <a:lnTo>
                    <a:pt x="0" y="4876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459" t="0" r="-3459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11704320" cy="48958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723900" indent="-361950" lvl="1">
                <a:lnSpc>
                  <a:spcPts val="3600"/>
                </a:lnSpc>
                <a:buFont typeface="Arial"/>
                <a:buChar char="•"/>
              </a:pPr>
              <a:r>
                <a:rPr lang="en-US" sz="3000">
                  <a:solidFill>
                    <a:srgbClr val="424242"/>
                  </a:solidFill>
                  <a:latin typeface="Arial"/>
                  <a:ea typeface="Arial"/>
                  <a:cs typeface="Arial"/>
                  <a:sym typeface="Arial"/>
                </a:rPr>
                <a:t>Circuito totalmente </a:t>
              </a:r>
              <a:r>
                <a:rPr lang="en-US" b="true" sz="3000">
                  <a:solidFill>
                    <a:srgbClr val="42424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desenergizado</a:t>
              </a:r>
            </a:p>
            <a:p>
              <a:pPr algn="l" marL="723900" indent="-361950" lvl="1">
                <a:lnSpc>
                  <a:spcPts val="3600"/>
                </a:lnSpc>
              </a:pPr>
              <a:r>
                <a:rPr lang="en-US" sz="3000">
                  <a:solidFill>
                    <a:srgbClr val="424242"/>
                  </a:solidFill>
                  <a:latin typeface="Arial"/>
                  <a:ea typeface="Arial"/>
                  <a:cs typeface="Arial"/>
                  <a:sym typeface="Arial"/>
                </a:rPr>
                <a:t>Condição fundamental para intervenções de </a:t>
              </a:r>
              <a:r>
                <a:rPr lang="en-US" b="true" sz="3000">
                  <a:solidFill>
                    <a:srgbClr val="42424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manutenção e segurança</a:t>
              </a:r>
            </a:p>
            <a:p>
              <a:pPr algn="l" marL="723900" indent="-361950" lvl="1">
                <a:lnSpc>
                  <a:spcPts val="3600"/>
                </a:lnSpc>
              </a:pPr>
              <a:r>
                <a:rPr lang="en-US" sz="3000">
                  <a:solidFill>
                    <a:srgbClr val="424242"/>
                  </a:solidFill>
                  <a:latin typeface="Arial"/>
                  <a:ea typeface="Arial"/>
                  <a:cs typeface="Arial"/>
                  <a:sym typeface="Arial"/>
                </a:rPr>
                <a:t>Todos os contactos de potência e comando encontram-se na posição de repouso.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144000" y="40590"/>
            <a:ext cx="9002910" cy="12882433"/>
            <a:chOff x="0" y="0"/>
            <a:chExt cx="10313425" cy="14757674"/>
          </a:xfrm>
        </p:grpSpPr>
        <p:sp>
          <p:nvSpPr>
            <p:cNvPr name="Freeform 11" id="11" descr="preencoded.png">
              <a:hlinkClick r:id="rId4" tooltip="http://brevemito.com"/>
            </p:cNvPr>
            <p:cNvSpPr/>
            <p:nvPr/>
          </p:nvSpPr>
          <p:spPr>
            <a:xfrm flipH="false" flipV="false" rot="-24000">
              <a:off x="-51388" y="-35821"/>
              <a:ext cx="10416201" cy="14829315"/>
            </a:xfrm>
            <a:custGeom>
              <a:avLst/>
              <a:gdLst/>
              <a:ahLst/>
              <a:cxnLst/>
              <a:rect r="r" b="b" t="t" l="l"/>
              <a:pathLst>
                <a:path h="14829315" w="10416201">
                  <a:moveTo>
                    <a:pt x="103027" y="0"/>
                  </a:moveTo>
                  <a:lnTo>
                    <a:pt x="10416201" y="72001"/>
                  </a:lnTo>
                  <a:lnTo>
                    <a:pt x="10313173" y="14829316"/>
                  </a:lnTo>
                  <a:lnTo>
                    <a:pt x="0" y="14757315"/>
                  </a:lnTo>
                  <a:lnTo>
                    <a:pt x="103027" y="0"/>
                  </a:lnTo>
                  <a:close/>
                </a:path>
              </a:pathLst>
            </a:custGeom>
            <a:blipFill>
              <a:blip r:embed="rId5"/>
              <a:stretch>
                <a:fillRect l="-1655" t="0" r="-2281" b="-3279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914400" y="6766560"/>
            <a:ext cx="8778240" cy="1828800"/>
            <a:chOff x="0" y="0"/>
            <a:chExt cx="11704320" cy="24384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704320" cy="2438400"/>
            </a:xfrm>
            <a:custGeom>
              <a:avLst/>
              <a:gdLst/>
              <a:ahLst/>
              <a:cxnLst/>
              <a:rect r="r" b="b" t="t" l="l"/>
              <a:pathLst>
                <a:path h="243840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E8F5E9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280160" y="6858000"/>
            <a:ext cx="8046720" cy="1645920"/>
            <a:chOff x="0" y="0"/>
            <a:chExt cx="10728960" cy="219456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0728960" cy="2194560"/>
            </a:xfrm>
            <a:custGeom>
              <a:avLst/>
              <a:gdLst/>
              <a:ahLst/>
              <a:cxnLst/>
              <a:rect r="r" b="b" t="t" l="l"/>
              <a:pathLst>
                <a:path h="2194560" w="10728960">
                  <a:moveTo>
                    <a:pt x="0" y="0"/>
                  </a:moveTo>
                  <a:lnTo>
                    <a:pt x="10728960" y="0"/>
                  </a:lnTo>
                  <a:lnTo>
                    <a:pt x="10728960" y="2194560"/>
                  </a:lnTo>
                  <a:lnTo>
                    <a:pt x="0" y="2194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5260" r="0" b="-45260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10728960" cy="22136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120"/>
                </a:lnSpc>
              </a:pPr>
              <a:r>
                <a:rPr lang="en-US" sz="2600" b="true">
                  <a:solidFill>
                    <a:srgbClr val="2E7D3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Observação Técnica:</a:t>
              </a:r>
            </a:p>
            <a:p>
              <a:pPr algn="l">
                <a:lnSpc>
                  <a:spcPts val="3120"/>
                </a:lnSpc>
              </a:pPr>
              <a:r>
                <a:rPr lang="en-US" sz="2600">
                  <a:solidFill>
                    <a:srgbClr val="424242"/>
                  </a:solidFill>
                  <a:latin typeface="Arial"/>
                  <a:ea typeface="Arial"/>
                  <a:cs typeface="Arial"/>
                  <a:sym typeface="Arial"/>
                </a:rPr>
                <a:t>Neste estado, não existe circulação de corrente em nenhum ponto do painel eléctrico.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14400" y="9418320"/>
            <a:ext cx="16459200" cy="731520"/>
            <a:chOff x="0" y="0"/>
            <a:chExt cx="21945600" cy="97536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1945600" cy="975360"/>
            </a:xfrm>
            <a:custGeom>
              <a:avLst/>
              <a:gdLst/>
              <a:ahLst/>
              <a:cxnLst/>
              <a:rect r="r" b="b" t="t" l="l"/>
              <a:pathLst>
                <a:path h="97536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88413" r="0" b="-388413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19050"/>
              <a:ext cx="21945600" cy="9944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20"/>
                </a:lnSpc>
              </a:pPr>
              <a:r>
                <a:rPr lang="en-US" sz="1600" u="sng">
                  <a:solidFill>
                    <a:srgbClr val="9E9E9E"/>
                  </a:solidFill>
                  <a:latin typeface="Arial"/>
                  <a:ea typeface="Arial"/>
                  <a:cs typeface="Arial"/>
                  <a:sym typeface="Arial"/>
                  <a:hlinkClick r:id="rId6" tooltip="http://brevemito.com"/>
                </a:rPr>
                <a:t>Curso de Electricidade Industrial | brevemito.com | 2026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731520"/>
            <a:ext cx="2194560" cy="109728"/>
            <a:chOff x="0" y="0"/>
            <a:chExt cx="2926080" cy="1463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926080" cy="146304"/>
            </a:xfrm>
            <a:custGeom>
              <a:avLst/>
              <a:gdLst/>
              <a:ahLst/>
              <a:cxnLst/>
              <a:rect r="r" b="b" t="t" l="l"/>
              <a:pathLst>
                <a:path h="146304" w="2926080">
                  <a:moveTo>
                    <a:pt x="0" y="0"/>
                  </a:moveTo>
                  <a:lnTo>
                    <a:pt x="2926080" y="0"/>
                  </a:lnTo>
                  <a:lnTo>
                    <a:pt x="2926080" y="146304"/>
                  </a:lnTo>
                  <a:lnTo>
                    <a:pt x="0" y="146304"/>
                  </a:ln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1005840"/>
            <a:ext cx="9144000" cy="1280160"/>
            <a:chOff x="0" y="0"/>
            <a:chExt cx="1219200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19200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2192000">
                  <a:moveTo>
                    <a:pt x="0" y="0"/>
                  </a:moveTo>
                  <a:lnTo>
                    <a:pt x="12192000" y="0"/>
                  </a:lnTo>
                  <a:lnTo>
                    <a:pt x="12192000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9178" r="0" b="-89178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19050"/>
              <a:ext cx="12192000" cy="17259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240"/>
                </a:lnSpc>
              </a:pPr>
              <a:r>
                <a:rPr lang="en-US" sz="5200" b="true">
                  <a:solidFill>
                    <a:srgbClr val="2E7D3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Estado 2: Com Tensão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14400" y="2722391"/>
            <a:ext cx="8229600" cy="4842218"/>
            <a:chOff x="0" y="0"/>
            <a:chExt cx="10360466" cy="6096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0360466" cy="6096000"/>
            </a:xfrm>
            <a:custGeom>
              <a:avLst/>
              <a:gdLst/>
              <a:ahLst/>
              <a:cxnLst/>
              <a:rect r="r" b="b" t="t" l="l"/>
              <a:pathLst>
                <a:path h="6096000" w="10360466">
                  <a:moveTo>
                    <a:pt x="0" y="0"/>
                  </a:moveTo>
                  <a:lnTo>
                    <a:pt x="10360466" y="0"/>
                  </a:lnTo>
                  <a:lnTo>
                    <a:pt x="10360466" y="6096000"/>
                  </a:lnTo>
                  <a:lnTo>
                    <a:pt x="0" y="6096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6653" t="0" r="-34331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28575"/>
              <a:ext cx="10360466" cy="61245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200"/>
                </a:lnSpc>
              </a:pPr>
              <a:r>
                <a:rPr lang="en-US" sz="3500" b="true">
                  <a:solidFill>
                    <a:srgbClr val="2E7D3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Pronto para Operar</a:t>
              </a:r>
            </a:p>
            <a:p>
              <a:pPr algn="l">
                <a:lnSpc>
                  <a:spcPts val="3480"/>
                </a:lnSpc>
              </a:pPr>
              <a:r>
                <a:rPr lang="en-US" sz="2900" b="true">
                  <a:solidFill>
                    <a:srgbClr val="42424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Tensão presente na entrada dos contactores</a:t>
              </a:r>
            </a:p>
            <a:p>
              <a:pPr algn="l">
                <a:lnSpc>
                  <a:spcPts val="3480"/>
                </a:lnSpc>
              </a:pPr>
            </a:p>
            <a:p>
              <a:pPr algn="l">
                <a:lnSpc>
                  <a:spcPts val="3480"/>
                </a:lnSpc>
              </a:pPr>
              <a:r>
                <a:rPr lang="en-US" sz="2900" b="true">
                  <a:solidFill>
                    <a:srgbClr val="42424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Circuito de comando energizado</a:t>
              </a:r>
            </a:p>
            <a:p>
              <a:pPr algn="l">
                <a:lnSpc>
                  <a:spcPts val="3480"/>
                </a:lnSpc>
              </a:pPr>
            </a:p>
            <a:p>
              <a:pPr algn="l">
                <a:lnSpc>
                  <a:spcPts val="3480"/>
                </a:lnSpc>
              </a:pPr>
              <a:r>
                <a:rPr lang="en-US" sz="2900" b="true">
                  <a:solidFill>
                    <a:srgbClr val="42424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Motores parados: aguardando pulso em S2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14400" y="9418320"/>
            <a:ext cx="16459200" cy="731520"/>
            <a:chOff x="0" y="0"/>
            <a:chExt cx="21945600" cy="97536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945600" cy="975360"/>
            </a:xfrm>
            <a:custGeom>
              <a:avLst/>
              <a:gdLst/>
              <a:ahLst/>
              <a:cxnLst/>
              <a:rect r="r" b="b" t="t" l="l"/>
              <a:pathLst>
                <a:path h="97536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88413" r="0" b="-388413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19050"/>
              <a:ext cx="21945600" cy="9944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9E9E9E"/>
                  </a:solidFill>
                  <a:latin typeface="Arial"/>
                  <a:ea typeface="Arial"/>
                  <a:cs typeface="Arial"/>
                  <a:sym typeface="Arial"/>
                </a:rPr>
                <a:t>Curso de Electricidade Industrial | brevemito.com | 2026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9724997" y="393192"/>
            <a:ext cx="8185186" cy="9500616"/>
          </a:xfrm>
          <a:custGeom>
            <a:avLst/>
            <a:gdLst/>
            <a:ahLst/>
            <a:cxnLst/>
            <a:rect r="r" b="b" t="t" l="l"/>
            <a:pathLst>
              <a:path h="9500616" w="8185186">
                <a:moveTo>
                  <a:pt x="0" y="0"/>
                </a:moveTo>
                <a:lnTo>
                  <a:pt x="8185186" y="0"/>
                </a:lnTo>
                <a:lnTo>
                  <a:pt x="8185186" y="9500616"/>
                </a:lnTo>
                <a:lnTo>
                  <a:pt x="0" y="95006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8128" r="0" b="-8128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731520"/>
            <a:ext cx="2194560" cy="109728"/>
            <a:chOff x="0" y="0"/>
            <a:chExt cx="2926080" cy="1463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926080" cy="146304"/>
            </a:xfrm>
            <a:custGeom>
              <a:avLst/>
              <a:gdLst/>
              <a:ahLst/>
              <a:cxnLst/>
              <a:rect r="r" b="b" t="t" l="l"/>
              <a:pathLst>
                <a:path h="146304" w="2926080">
                  <a:moveTo>
                    <a:pt x="0" y="0"/>
                  </a:moveTo>
                  <a:lnTo>
                    <a:pt x="2926080" y="0"/>
                  </a:lnTo>
                  <a:lnTo>
                    <a:pt x="2926080" y="146304"/>
                  </a:lnTo>
                  <a:lnTo>
                    <a:pt x="0" y="146304"/>
                  </a:ln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1005840"/>
            <a:ext cx="9144000" cy="1280160"/>
            <a:chOff x="0" y="0"/>
            <a:chExt cx="1219200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19200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2192000">
                  <a:moveTo>
                    <a:pt x="0" y="0"/>
                  </a:moveTo>
                  <a:lnTo>
                    <a:pt x="12192000" y="0"/>
                  </a:lnTo>
                  <a:lnTo>
                    <a:pt x="12192000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9178" r="0" b="-89178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19050"/>
              <a:ext cx="12192000" cy="17259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240"/>
                </a:lnSpc>
              </a:pPr>
              <a:r>
                <a:rPr lang="en-US" sz="5200" b="true">
                  <a:solidFill>
                    <a:srgbClr val="2E7D3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Estado 3: Arranque do 1.º Motor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05840" y="2834640"/>
            <a:ext cx="822960" cy="822960"/>
            <a:chOff x="0" y="0"/>
            <a:chExt cx="1097280" cy="109728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1005840" y="2834640"/>
            <a:ext cx="822960" cy="822960"/>
            <a:chOff x="0" y="0"/>
            <a:chExt cx="1097280" cy="10972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1097280" cy="11163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359"/>
                </a:lnSpc>
              </a:pPr>
              <a:r>
                <a:rPr lang="en-US" sz="2799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1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2194560" y="2743200"/>
            <a:ext cx="7315200" cy="991865"/>
            <a:chOff x="0" y="0"/>
            <a:chExt cx="9753600" cy="132248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753600" cy="1322487"/>
            </a:xfrm>
            <a:custGeom>
              <a:avLst/>
              <a:gdLst/>
              <a:ahLst/>
              <a:cxnLst/>
              <a:rect r="r" b="b" t="t" l="l"/>
              <a:pathLst>
                <a:path h="132248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322487"/>
                  </a:lnTo>
                  <a:lnTo>
                    <a:pt x="0" y="132248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7611" r="0" b="-8980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9050"/>
              <a:ext cx="9753600" cy="134153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424242"/>
                  </a:solidFill>
                  <a:latin typeface="Arial"/>
                  <a:ea typeface="Arial"/>
                  <a:cs typeface="Arial"/>
                  <a:sym typeface="Arial"/>
                </a:rPr>
                <a:t>O botão de marcha S2 é pressionado, fechando o circuito de comando.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05840" y="4114800"/>
            <a:ext cx="822960" cy="822960"/>
            <a:chOff x="0" y="0"/>
            <a:chExt cx="1097280" cy="109728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005840" y="4114800"/>
            <a:ext cx="822960" cy="822960"/>
            <a:chOff x="0" y="0"/>
            <a:chExt cx="1097280" cy="10972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19050"/>
              <a:ext cx="1097280" cy="11163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359"/>
                </a:lnSpc>
              </a:pPr>
              <a:r>
                <a:rPr lang="en-US" sz="2799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2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2194560" y="4023360"/>
            <a:ext cx="7315200" cy="914400"/>
            <a:chOff x="0" y="0"/>
            <a:chExt cx="9753600" cy="12192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9753600" cy="1219200"/>
            </a:xfrm>
            <a:custGeom>
              <a:avLst/>
              <a:gdLst/>
              <a:ahLst/>
              <a:cxnLst/>
              <a:rect r="r" b="b" t="t" l="l"/>
              <a:pathLst>
                <a:path h="1219200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5880" r="0" b="-10588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19050"/>
              <a:ext cx="9753600" cy="12382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424242"/>
                  </a:solidFill>
                  <a:latin typeface="Arial"/>
                  <a:ea typeface="Arial"/>
                  <a:cs typeface="Arial"/>
                  <a:sym typeface="Arial"/>
                </a:rPr>
                <a:t>A bobina do contactor KM1 é energizada, fechando os contactos de potência.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005840" y="5394960"/>
            <a:ext cx="822960" cy="822960"/>
            <a:chOff x="0" y="0"/>
            <a:chExt cx="1097280" cy="109728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005840" y="5394960"/>
            <a:ext cx="822960" cy="822960"/>
            <a:chOff x="0" y="0"/>
            <a:chExt cx="1097280" cy="109728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19050"/>
              <a:ext cx="1097280" cy="11163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359"/>
                </a:lnSpc>
              </a:pPr>
              <a:r>
                <a:rPr lang="en-US" sz="2799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3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2194560" y="5303520"/>
            <a:ext cx="7315200" cy="914400"/>
            <a:chOff x="0" y="0"/>
            <a:chExt cx="9753600" cy="12192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9753600" cy="1219200"/>
            </a:xfrm>
            <a:custGeom>
              <a:avLst/>
              <a:gdLst/>
              <a:ahLst/>
              <a:cxnLst/>
              <a:rect r="r" b="b" t="t" l="l"/>
              <a:pathLst>
                <a:path h="1219200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5880" r="0" b="-105880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19050"/>
              <a:ext cx="9753600" cy="12382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424242"/>
                  </a:solidFill>
                  <a:latin typeface="Arial"/>
                  <a:ea typeface="Arial"/>
                  <a:cs typeface="Arial"/>
                  <a:sym typeface="Arial"/>
                </a:rPr>
                <a:t>Motor 1 (M1) entra em funcionamento.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914400" y="6583680"/>
            <a:ext cx="8778240" cy="1280160"/>
            <a:chOff x="0" y="0"/>
            <a:chExt cx="11704320" cy="170688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1170432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E8F5E9"/>
            </a:solidFill>
          </p:spPr>
        </p:sp>
      </p:grpSp>
      <p:grpSp>
        <p:nvGrpSpPr>
          <p:cNvPr name="Group 33" id="33"/>
          <p:cNvGrpSpPr/>
          <p:nvPr/>
        </p:nvGrpSpPr>
        <p:grpSpPr>
          <a:xfrm rot="0">
            <a:off x="1280160" y="6675120"/>
            <a:ext cx="8046720" cy="1097280"/>
            <a:chOff x="0" y="0"/>
            <a:chExt cx="10728960" cy="146304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0728960" cy="1463040"/>
            </a:xfrm>
            <a:custGeom>
              <a:avLst/>
              <a:gdLst/>
              <a:ahLst/>
              <a:cxnLst/>
              <a:rect r="r" b="b" t="t" l="l"/>
              <a:pathLst>
                <a:path h="1463040" w="10728960">
                  <a:moveTo>
                    <a:pt x="0" y="0"/>
                  </a:moveTo>
                  <a:lnTo>
                    <a:pt x="10728960" y="0"/>
                  </a:lnTo>
                  <a:lnTo>
                    <a:pt x="1072896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2890" r="0" b="-92890"/>
              </a:stretch>
            </a:blip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9525"/>
              <a:ext cx="10728960" cy="14725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 i="true">
                  <a:solidFill>
                    <a:srgbClr val="2E7D32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  <a:t>O contacto de selo (13-14) de KM1 mantém a bobina alimentada após soltar o botão.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-10800000">
            <a:off x="8902734" y="-1248888"/>
            <a:ext cx="9795527" cy="11939017"/>
            <a:chOff x="0" y="0"/>
            <a:chExt cx="9265920" cy="11293520"/>
          </a:xfrm>
        </p:grpSpPr>
        <p:sp>
          <p:nvSpPr>
            <p:cNvPr name="Freeform 37" id="37" descr="preencoded.png"/>
            <p:cNvSpPr/>
            <p:nvPr/>
          </p:nvSpPr>
          <p:spPr>
            <a:xfrm flipH="false" flipV="false" rot="0">
              <a:off x="0" y="0"/>
              <a:ext cx="9265920" cy="11293520"/>
            </a:xfrm>
            <a:custGeom>
              <a:avLst/>
              <a:gdLst/>
              <a:ahLst/>
              <a:cxnLst/>
              <a:rect r="r" b="b" t="t" l="l"/>
              <a:pathLst>
                <a:path h="11293520" w="9265920">
                  <a:moveTo>
                    <a:pt x="0" y="0"/>
                  </a:moveTo>
                  <a:lnTo>
                    <a:pt x="9265920" y="0"/>
                  </a:lnTo>
                  <a:lnTo>
                    <a:pt x="9265920" y="11293520"/>
                  </a:lnTo>
                  <a:lnTo>
                    <a:pt x="0" y="112935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818" r="0" b="-14559"/>
              </a:stretch>
            </a:blipFill>
          </p:spPr>
        </p:sp>
      </p:grpSp>
      <p:grpSp>
        <p:nvGrpSpPr>
          <p:cNvPr name="Group 38" id="38"/>
          <p:cNvGrpSpPr/>
          <p:nvPr/>
        </p:nvGrpSpPr>
        <p:grpSpPr>
          <a:xfrm rot="0">
            <a:off x="914400" y="9418320"/>
            <a:ext cx="16459200" cy="731520"/>
            <a:chOff x="0" y="0"/>
            <a:chExt cx="21945600" cy="97536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21945600" cy="975360"/>
            </a:xfrm>
            <a:custGeom>
              <a:avLst/>
              <a:gdLst/>
              <a:ahLst/>
              <a:cxnLst/>
              <a:rect r="r" b="b" t="t" l="l"/>
              <a:pathLst>
                <a:path h="97536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88413" r="0" b="-388413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19050"/>
              <a:ext cx="21945600" cy="9944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9E9E9E"/>
                  </a:solidFill>
                  <a:latin typeface="Arial"/>
                  <a:ea typeface="Arial"/>
                  <a:cs typeface="Arial"/>
                  <a:sym typeface="Arial"/>
                </a:rPr>
                <a:t>Curso de Electricidade Industrial | brevemito.com | 2026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731520"/>
            <a:ext cx="2194560" cy="109728"/>
            <a:chOff x="0" y="0"/>
            <a:chExt cx="2926080" cy="1463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926080" cy="146304"/>
            </a:xfrm>
            <a:custGeom>
              <a:avLst/>
              <a:gdLst/>
              <a:ahLst/>
              <a:cxnLst/>
              <a:rect r="r" b="b" t="t" l="l"/>
              <a:pathLst>
                <a:path h="146304" w="2926080">
                  <a:moveTo>
                    <a:pt x="0" y="0"/>
                  </a:moveTo>
                  <a:lnTo>
                    <a:pt x="2926080" y="0"/>
                  </a:lnTo>
                  <a:lnTo>
                    <a:pt x="2926080" y="146304"/>
                  </a:lnTo>
                  <a:lnTo>
                    <a:pt x="0" y="146304"/>
                  </a:ln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1005840"/>
            <a:ext cx="9144000" cy="1280160"/>
            <a:chOff x="0" y="0"/>
            <a:chExt cx="1219200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19200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2192000">
                  <a:moveTo>
                    <a:pt x="0" y="0"/>
                  </a:moveTo>
                  <a:lnTo>
                    <a:pt x="12192000" y="0"/>
                  </a:lnTo>
                  <a:lnTo>
                    <a:pt x="12192000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9178" r="0" b="-89178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19050"/>
              <a:ext cx="12192000" cy="17259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240"/>
                </a:lnSpc>
              </a:pPr>
              <a:r>
                <a:rPr lang="en-US" sz="5200" b="true">
                  <a:solidFill>
                    <a:srgbClr val="2E7D3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Estado 4: Arranque do 2.º Motor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05840" y="2834640"/>
            <a:ext cx="822960" cy="822960"/>
            <a:chOff x="0" y="0"/>
            <a:chExt cx="1097280" cy="109728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E65100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1005840" y="2834640"/>
            <a:ext cx="822960" cy="822960"/>
            <a:chOff x="0" y="0"/>
            <a:chExt cx="1097280" cy="10972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1097280" cy="11163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359"/>
                </a:lnSpc>
              </a:pPr>
              <a:r>
                <a:rPr lang="en-US" sz="2799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1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2194560" y="2743200"/>
            <a:ext cx="7315200" cy="914400"/>
            <a:chOff x="0" y="0"/>
            <a:chExt cx="9753600" cy="12192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753600" cy="1219200"/>
            </a:xfrm>
            <a:custGeom>
              <a:avLst/>
              <a:gdLst/>
              <a:ahLst/>
              <a:cxnLst/>
              <a:rect r="r" b="b" t="t" l="l"/>
              <a:pathLst>
                <a:path h="1219200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5880" r="0" b="-10588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9050"/>
              <a:ext cx="9753600" cy="12382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424242"/>
                  </a:solidFill>
                  <a:latin typeface="Arial"/>
                  <a:ea typeface="Arial"/>
                  <a:cs typeface="Arial"/>
                  <a:sym typeface="Arial"/>
                </a:rPr>
                <a:t>O botão de marcha S4 é pressionado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05840" y="4114800"/>
            <a:ext cx="822960" cy="822960"/>
            <a:chOff x="0" y="0"/>
            <a:chExt cx="1097280" cy="109728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E65100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005840" y="4114800"/>
            <a:ext cx="822960" cy="822960"/>
            <a:chOff x="0" y="0"/>
            <a:chExt cx="1097280" cy="10972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19050"/>
              <a:ext cx="1097280" cy="11163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359"/>
                </a:lnSpc>
              </a:pPr>
              <a:r>
                <a:rPr lang="en-US" sz="2799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2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2194560" y="4023360"/>
            <a:ext cx="7315200" cy="991865"/>
            <a:chOff x="0" y="0"/>
            <a:chExt cx="9753600" cy="132248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9753600" cy="1322487"/>
            </a:xfrm>
            <a:custGeom>
              <a:avLst/>
              <a:gdLst/>
              <a:ahLst/>
              <a:cxnLst/>
              <a:rect r="r" b="b" t="t" l="l"/>
              <a:pathLst>
                <a:path h="132248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322487"/>
                  </a:lnTo>
                  <a:lnTo>
                    <a:pt x="0" y="132248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7611" r="0" b="-8980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19050"/>
              <a:ext cx="9753600" cy="134153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424242"/>
                  </a:solidFill>
                  <a:latin typeface="Arial"/>
                  <a:ea typeface="Arial"/>
                  <a:cs typeface="Arial"/>
                  <a:sym typeface="Arial"/>
                </a:rPr>
                <a:t>Após a pressao de S4, KM2 é accionado automaticamente.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005840" y="5394960"/>
            <a:ext cx="822960" cy="822960"/>
            <a:chOff x="0" y="0"/>
            <a:chExt cx="1097280" cy="109728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E65100"/>
            </a:solid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005840" y="5394960"/>
            <a:ext cx="822960" cy="822960"/>
            <a:chOff x="0" y="0"/>
            <a:chExt cx="1097280" cy="109728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19050"/>
              <a:ext cx="1097280" cy="11163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359"/>
                </a:lnSpc>
              </a:pPr>
              <a:r>
                <a:rPr lang="en-US" sz="2799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3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2194560" y="5303520"/>
            <a:ext cx="7315200" cy="914400"/>
            <a:chOff x="0" y="0"/>
            <a:chExt cx="9753600" cy="12192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9753600" cy="1219200"/>
            </a:xfrm>
            <a:custGeom>
              <a:avLst/>
              <a:gdLst/>
              <a:ahLst/>
              <a:cxnLst/>
              <a:rect r="r" b="b" t="t" l="l"/>
              <a:pathLst>
                <a:path h="1219200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5880" r="0" b="-105880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19050"/>
              <a:ext cx="9753600" cy="12382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424242"/>
                  </a:solidFill>
                  <a:latin typeface="Arial"/>
                  <a:ea typeface="Arial"/>
                  <a:cs typeface="Arial"/>
                  <a:sym typeface="Arial"/>
                </a:rPr>
                <a:t>Motor 2 (M2) entra em funcionamento.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914400" y="6583680"/>
            <a:ext cx="8778240" cy="1280160"/>
            <a:chOff x="0" y="0"/>
            <a:chExt cx="11704320" cy="170688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1170432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FF3E0"/>
            </a:solidFill>
          </p:spPr>
        </p:sp>
      </p:grpSp>
      <p:grpSp>
        <p:nvGrpSpPr>
          <p:cNvPr name="Group 33" id="33"/>
          <p:cNvGrpSpPr/>
          <p:nvPr/>
        </p:nvGrpSpPr>
        <p:grpSpPr>
          <a:xfrm rot="0">
            <a:off x="1280160" y="6675120"/>
            <a:ext cx="8046720" cy="1097280"/>
            <a:chOff x="0" y="0"/>
            <a:chExt cx="10728960" cy="146304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0728960" cy="1463040"/>
            </a:xfrm>
            <a:custGeom>
              <a:avLst/>
              <a:gdLst/>
              <a:ahLst/>
              <a:cxnLst/>
              <a:rect r="r" b="b" t="t" l="l"/>
              <a:pathLst>
                <a:path h="1463040" w="10728960">
                  <a:moveTo>
                    <a:pt x="0" y="0"/>
                  </a:moveTo>
                  <a:lnTo>
                    <a:pt x="10728960" y="0"/>
                  </a:lnTo>
                  <a:lnTo>
                    <a:pt x="1072896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2890" r="0" b="-92890"/>
              </a:stretch>
            </a:blip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9525"/>
              <a:ext cx="10728960" cy="14725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 i="true">
                  <a:solidFill>
                    <a:srgbClr val="E65100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  <a:t>Os</a:t>
              </a:r>
              <a:r>
                <a:rPr lang="en-US" sz="2400" i="true">
                  <a:solidFill>
                    <a:srgbClr val="E65100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  <a:t> motores não arrancam em simultâneo, reduzindo picos de corrente.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-10800000">
            <a:off x="9144000" y="-738373"/>
            <a:ext cx="9352971" cy="11352266"/>
            <a:chOff x="0" y="0"/>
            <a:chExt cx="9643023" cy="11704320"/>
          </a:xfrm>
        </p:grpSpPr>
        <p:sp>
          <p:nvSpPr>
            <p:cNvPr name="Freeform 37" id="37" descr="preencoded.png"/>
            <p:cNvSpPr/>
            <p:nvPr/>
          </p:nvSpPr>
          <p:spPr>
            <a:xfrm flipH="false" flipV="false" rot="0">
              <a:off x="0" y="0"/>
              <a:ext cx="9643022" cy="11704320"/>
            </a:xfrm>
            <a:custGeom>
              <a:avLst/>
              <a:gdLst/>
              <a:ahLst/>
              <a:cxnLst/>
              <a:rect r="r" b="b" t="t" l="l"/>
              <a:pathLst>
                <a:path h="11704320" w="9643022">
                  <a:moveTo>
                    <a:pt x="0" y="0"/>
                  </a:moveTo>
                  <a:lnTo>
                    <a:pt x="9643022" y="0"/>
                  </a:lnTo>
                  <a:lnTo>
                    <a:pt x="9643022" y="11704320"/>
                  </a:lnTo>
                  <a:lnTo>
                    <a:pt x="0" y="11704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2034" r="0" b="-14828"/>
              </a:stretch>
            </a:blipFill>
          </p:spPr>
        </p:sp>
      </p:grpSp>
      <p:grpSp>
        <p:nvGrpSpPr>
          <p:cNvPr name="Group 38" id="38"/>
          <p:cNvGrpSpPr/>
          <p:nvPr/>
        </p:nvGrpSpPr>
        <p:grpSpPr>
          <a:xfrm rot="0">
            <a:off x="914400" y="9418320"/>
            <a:ext cx="16459200" cy="731520"/>
            <a:chOff x="0" y="0"/>
            <a:chExt cx="21945600" cy="97536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21945600" cy="975360"/>
            </a:xfrm>
            <a:custGeom>
              <a:avLst/>
              <a:gdLst/>
              <a:ahLst/>
              <a:cxnLst/>
              <a:rect r="r" b="b" t="t" l="l"/>
              <a:pathLst>
                <a:path h="97536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88413" r="0" b="-388413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19050"/>
              <a:ext cx="21945600" cy="9944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20"/>
                </a:lnSpc>
              </a:pPr>
              <a:r>
                <a:rPr lang="en-US" sz="1600" u="sng">
                  <a:solidFill>
                    <a:srgbClr val="9E9E9E"/>
                  </a:solidFill>
                  <a:latin typeface="Arial"/>
                  <a:ea typeface="Arial"/>
                  <a:cs typeface="Arial"/>
                  <a:sym typeface="Arial"/>
                  <a:hlinkClick r:id="rId5" tooltip="http://brevemito.com"/>
                </a:rPr>
                <a:t>Curso de Electricidade Industrial | brevemito.com | 2026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731520"/>
            <a:ext cx="2194560" cy="109728"/>
            <a:chOff x="0" y="0"/>
            <a:chExt cx="2926080" cy="1463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926080" cy="146304"/>
            </a:xfrm>
            <a:custGeom>
              <a:avLst/>
              <a:gdLst/>
              <a:ahLst/>
              <a:cxnLst/>
              <a:rect r="r" b="b" t="t" l="l"/>
              <a:pathLst>
                <a:path h="146304" w="2926080">
                  <a:moveTo>
                    <a:pt x="0" y="0"/>
                  </a:moveTo>
                  <a:lnTo>
                    <a:pt x="2926080" y="0"/>
                  </a:lnTo>
                  <a:lnTo>
                    <a:pt x="2926080" y="146304"/>
                  </a:lnTo>
                  <a:lnTo>
                    <a:pt x="0" y="146304"/>
                  </a:ln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1005840"/>
            <a:ext cx="16459200" cy="1280160"/>
            <a:chOff x="0" y="0"/>
            <a:chExt cx="2194560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1706880"/>
            </a:xfrm>
            <a:custGeom>
              <a:avLst/>
              <a:gdLst/>
              <a:ahLst/>
              <a:cxnLst/>
              <a:rect r="r" b="b" t="t" l="l"/>
              <a:pathLst>
                <a:path h="17068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0521" r="0" b="-200521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28575"/>
              <a:ext cx="21945600" cy="17354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680"/>
                </a:lnSpc>
              </a:pPr>
              <a:r>
                <a:rPr lang="en-US" sz="6400" b="true">
                  <a:solidFill>
                    <a:srgbClr val="2E7D3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Lógica de Funcionamento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14400" y="2743200"/>
            <a:ext cx="10058400" cy="1645920"/>
            <a:chOff x="0" y="0"/>
            <a:chExt cx="13411200" cy="21945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411200" cy="2194560"/>
            </a:xfrm>
            <a:custGeom>
              <a:avLst/>
              <a:gdLst/>
              <a:ahLst/>
              <a:cxnLst/>
              <a:rect r="r" b="b" t="t" l="l"/>
              <a:pathLst>
                <a:path h="2194560" w="13411200">
                  <a:moveTo>
                    <a:pt x="0" y="0"/>
                  </a:moveTo>
                  <a:lnTo>
                    <a:pt x="13411200" y="0"/>
                  </a:lnTo>
                  <a:lnTo>
                    <a:pt x="13411200" y="2194560"/>
                  </a:lnTo>
                  <a:lnTo>
                    <a:pt x="0" y="2194560"/>
                  </a:lnTo>
                  <a:close/>
                </a:path>
              </a:pathLst>
            </a:custGeom>
            <a:solidFill>
              <a:srgbClr val="E8F5E9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1280160" y="3108960"/>
            <a:ext cx="822960" cy="822960"/>
            <a:chOff x="0" y="0"/>
            <a:chExt cx="1097280" cy="10972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280160" y="3108960"/>
            <a:ext cx="822960" cy="822960"/>
            <a:chOff x="0" y="0"/>
            <a:chExt cx="1097280" cy="109728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9050"/>
              <a:ext cx="1097280" cy="11163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359"/>
                </a:lnSpc>
              </a:pPr>
              <a:r>
                <a:rPr lang="en-US" sz="2799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1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2560320" y="2834640"/>
            <a:ext cx="8046720" cy="640080"/>
            <a:chOff x="0" y="0"/>
            <a:chExt cx="10728960" cy="85344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0728960" cy="853440"/>
            </a:xfrm>
            <a:custGeom>
              <a:avLst/>
              <a:gdLst/>
              <a:ahLst/>
              <a:cxnLst/>
              <a:rect r="r" b="b" t="t" l="l"/>
              <a:pathLst>
                <a:path h="853440" w="10728960">
                  <a:moveTo>
                    <a:pt x="0" y="0"/>
                  </a:moveTo>
                  <a:lnTo>
                    <a:pt x="10728960" y="0"/>
                  </a:lnTo>
                  <a:lnTo>
                    <a:pt x="10728960" y="853440"/>
                  </a:lnTo>
                  <a:lnTo>
                    <a:pt x="0" y="8534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94954" r="0" b="-194954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10728960" cy="8724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b="true">
                  <a:solidFill>
                    <a:srgbClr val="2E7D3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Sequência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2560320" y="3474720"/>
            <a:ext cx="8046720" cy="822960"/>
            <a:chOff x="0" y="0"/>
            <a:chExt cx="10728960" cy="10972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072896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728960">
                  <a:moveTo>
                    <a:pt x="0" y="0"/>
                  </a:moveTo>
                  <a:lnTo>
                    <a:pt x="10728960" y="0"/>
                  </a:lnTo>
                  <a:lnTo>
                    <a:pt x="1072896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0520" r="0" b="-140520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9525"/>
              <a:ext cx="10728960" cy="11068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757575"/>
                  </a:solidFill>
                  <a:latin typeface="Arial"/>
                  <a:ea typeface="Arial"/>
                  <a:cs typeface="Arial"/>
                  <a:sym typeface="Arial"/>
                </a:rPr>
                <a:t>Após premir START, o sistema gere o arranque dos motores de forma autónoma.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914400" y="4754880"/>
            <a:ext cx="10058400" cy="1645920"/>
            <a:chOff x="0" y="0"/>
            <a:chExt cx="13411200" cy="219456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3411200" cy="2194560"/>
            </a:xfrm>
            <a:custGeom>
              <a:avLst/>
              <a:gdLst/>
              <a:ahLst/>
              <a:cxnLst/>
              <a:rect r="r" b="b" t="t" l="l"/>
              <a:pathLst>
                <a:path h="2194560" w="13411200">
                  <a:moveTo>
                    <a:pt x="0" y="0"/>
                  </a:moveTo>
                  <a:lnTo>
                    <a:pt x="13411200" y="0"/>
                  </a:lnTo>
                  <a:lnTo>
                    <a:pt x="13411200" y="2194560"/>
                  </a:lnTo>
                  <a:lnTo>
                    <a:pt x="0" y="2194560"/>
                  </a:lnTo>
                  <a:close/>
                </a:path>
              </a:pathLst>
            </a:custGeom>
            <a:solidFill>
              <a:srgbClr val="E8F5E9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280160" y="5120640"/>
            <a:ext cx="822960" cy="822960"/>
            <a:chOff x="0" y="0"/>
            <a:chExt cx="1097280" cy="109728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1280160" y="5120640"/>
            <a:ext cx="822960" cy="822960"/>
            <a:chOff x="0" y="0"/>
            <a:chExt cx="1097280" cy="109728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19050"/>
              <a:ext cx="1097280" cy="11163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359"/>
                </a:lnSpc>
              </a:pPr>
              <a:r>
                <a:rPr lang="en-US" sz="2799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2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2560320" y="4846320"/>
            <a:ext cx="8046720" cy="640080"/>
            <a:chOff x="0" y="0"/>
            <a:chExt cx="10728960" cy="85344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0728960" cy="853440"/>
            </a:xfrm>
            <a:custGeom>
              <a:avLst/>
              <a:gdLst/>
              <a:ahLst/>
              <a:cxnLst/>
              <a:rect r="r" b="b" t="t" l="l"/>
              <a:pathLst>
                <a:path h="853440" w="10728960">
                  <a:moveTo>
                    <a:pt x="0" y="0"/>
                  </a:moveTo>
                  <a:lnTo>
                    <a:pt x="10728960" y="0"/>
                  </a:lnTo>
                  <a:lnTo>
                    <a:pt x="10728960" y="853440"/>
                  </a:lnTo>
                  <a:lnTo>
                    <a:pt x="0" y="8534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94954" r="0" b="-194954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19050"/>
              <a:ext cx="10728960" cy="8724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b="true">
                  <a:solidFill>
                    <a:srgbClr val="2E7D3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Dependência entre motores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2560320" y="5486400"/>
            <a:ext cx="8046720" cy="822960"/>
            <a:chOff x="0" y="0"/>
            <a:chExt cx="10728960" cy="109728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072896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728960">
                  <a:moveTo>
                    <a:pt x="0" y="0"/>
                  </a:moveTo>
                  <a:lnTo>
                    <a:pt x="10728960" y="0"/>
                  </a:lnTo>
                  <a:lnTo>
                    <a:pt x="1072896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0520" r="0" b="-140520"/>
              </a:stretch>
            </a:blip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9525"/>
              <a:ext cx="10728960" cy="11068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757575"/>
                  </a:solidFill>
                  <a:latin typeface="Arial"/>
                  <a:ea typeface="Arial"/>
                  <a:cs typeface="Arial"/>
                  <a:sym typeface="Arial"/>
                </a:rPr>
                <a:t>O Motor 2 só arranca se o Motor 1 estiver em funcionamento.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914400" y="6766560"/>
            <a:ext cx="10058400" cy="1645920"/>
            <a:chOff x="0" y="0"/>
            <a:chExt cx="13411200" cy="219456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3411200" cy="2194560"/>
            </a:xfrm>
            <a:custGeom>
              <a:avLst/>
              <a:gdLst/>
              <a:ahLst/>
              <a:cxnLst/>
              <a:rect r="r" b="b" t="t" l="l"/>
              <a:pathLst>
                <a:path h="2194560" w="13411200">
                  <a:moveTo>
                    <a:pt x="0" y="0"/>
                  </a:moveTo>
                  <a:lnTo>
                    <a:pt x="13411200" y="0"/>
                  </a:lnTo>
                  <a:lnTo>
                    <a:pt x="13411200" y="2194560"/>
                  </a:lnTo>
                  <a:lnTo>
                    <a:pt x="0" y="2194560"/>
                  </a:lnTo>
                  <a:close/>
                </a:path>
              </a:pathLst>
            </a:custGeom>
            <a:solidFill>
              <a:srgbClr val="E8F5E9"/>
            </a:solid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280160" y="7132320"/>
            <a:ext cx="822960" cy="822960"/>
            <a:chOff x="0" y="0"/>
            <a:chExt cx="1097280" cy="109728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37" id="37"/>
          <p:cNvGrpSpPr/>
          <p:nvPr/>
        </p:nvGrpSpPr>
        <p:grpSpPr>
          <a:xfrm rot="0">
            <a:off x="1280160" y="7132320"/>
            <a:ext cx="822960" cy="822960"/>
            <a:chOff x="0" y="0"/>
            <a:chExt cx="1097280" cy="109728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19050"/>
              <a:ext cx="1097280" cy="11163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359"/>
                </a:lnSpc>
              </a:pPr>
              <a:r>
                <a:rPr lang="en-US" sz="2799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3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2560320" y="6858000"/>
            <a:ext cx="8046720" cy="640080"/>
            <a:chOff x="0" y="0"/>
            <a:chExt cx="10728960" cy="85344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10728960" cy="853440"/>
            </a:xfrm>
            <a:custGeom>
              <a:avLst/>
              <a:gdLst/>
              <a:ahLst/>
              <a:cxnLst/>
              <a:rect r="r" b="b" t="t" l="l"/>
              <a:pathLst>
                <a:path h="853440" w="10728960">
                  <a:moveTo>
                    <a:pt x="0" y="0"/>
                  </a:moveTo>
                  <a:lnTo>
                    <a:pt x="10728960" y="0"/>
                  </a:lnTo>
                  <a:lnTo>
                    <a:pt x="10728960" y="853440"/>
                  </a:lnTo>
                  <a:lnTo>
                    <a:pt x="0" y="8534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94954" r="0" b="-194954"/>
              </a:stretch>
            </a:blip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19050"/>
              <a:ext cx="10728960" cy="8724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b="true">
                  <a:solidFill>
                    <a:srgbClr val="2E7D3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Botao S4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2560320" y="7498080"/>
            <a:ext cx="8046720" cy="822960"/>
            <a:chOff x="0" y="0"/>
            <a:chExt cx="10728960" cy="109728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1072896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728960">
                  <a:moveTo>
                    <a:pt x="0" y="0"/>
                  </a:moveTo>
                  <a:lnTo>
                    <a:pt x="10728960" y="0"/>
                  </a:lnTo>
                  <a:lnTo>
                    <a:pt x="1072896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0520" r="0" b="-140520"/>
              </a:stretch>
            </a:blip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9525"/>
              <a:ext cx="10728960" cy="11068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757575"/>
                  </a:solidFill>
                  <a:latin typeface="Arial"/>
                  <a:ea typeface="Arial"/>
                  <a:cs typeface="Arial"/>
                  <a:sym typeface="Arial"/>
                </a:rPr>
                <a:t>O botao S4 arranca o M2 (em sequencia depois de M1)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1887200" y="2743200"/>
            <a:ext cx="4572000" cy="1097280"/>
            <a:chOff x="0" y="0"/>
            <a:chExt cx="6096000" cy="146304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6096000" cy="1463040"/>
            </a:xfrm>
            <a:custGeom>
              <a:avLst/>
              <a:gdLst/>
              <a:ahLst/>
              <a:cxnLst/>
              <a:rect r="r" b="b" t="t" l="l"/>
              <a:pathLst>
                <a:path h="1463040" w="6096000">
                  <a:moveTo>
                    <a:pt x="0" y="0"/>
                  </a:moveTo>
                  <a:lnTo>
                    <a:pt x="6096000" y="0"/>
                  </a:lnTo>
                  <a:lnTo>
                    <a:pt x="6096000" y="1463040"/>
                  </a:lnTo>
                  <a:lnTo>
                    <a:pt x="0" y="1463040"/>
                  </a:ln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48" id="48"/>
          <p:cNvGrpSpPr/>
          <p:nvPr/>
        </p:nvGrpSpPr>
        <p:grpSpPr>
          <a:xfrm rot="0">
            <a:off x="11887200" y="2743200"/>
            <a:ext cx="4572000" cy="1097280"/>
            <a:chOff x="0" y="0"/>
            <a:chExt cx="6096000" cy="146304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6096000" cy="1463040"/>
            </a:xfrm>
            <a:custGeom>
              <a:avLst/>
              <a:gdLst/>
              <a:ahLst/>
              <a:cxnLst/>
              <a:rect r="r" b="b" t="t" l="l"/>
              <a:pathLst>
                <a:path h="1463040" w="6096000">
                  <a:moveTo>
                    <a:pt x="0" y="0"/>
                  </a:moveTo>
                  <a:lnTo>
                    <a:pt x="6096000" y="0"/>
                  </a:lnTo>
                  <a:lnTo>
                    <a:pt x="609600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187" r="0" b="-31187"/>
              </a:stretch>
            </a:blipFill>
          </p:spPr>
        </p:sp>
        <p:sp>
          <p:nvSpPr>
            <p:cNvPr name="TextBox 50" id="50"/>
            <p:cNvSpPr txBox="true"/>
            <p:nvPr/>
          </p:nvSpPr>
          <p:spPr>
            <a:xfrm>
              <a:off x="0" y="-19050"/>
              <a:ext cx="6096000" cy="14820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120"/>
                </a:lnSpc>
              </a:pPr>
              <a:r>
                <a:rPr lang="en-US" sz="2600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START (S2)</a:t>
              </a: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13716000" y="3840480"/>
            <a:ext cx="914400" cy="731520"/>
            <a:chOff x="0" y="0"/>
            <a:chExt cx="1219200" cy="975360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1219200" cy="975360"/>
            </a:xfrm>
            <a:custGeom>
              <a:avLst/>
              <a:gdLst/>
              <a:ahLst/>
              <a:cxnLst/>
              <a:rect r="r" b="b" t="t" l="l"/>
              <a:pathLst>
                <a:path h="975360" w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2642" t="0" r="-52642" b="0"/>
              </a:stretch>
            </a:blipFill>
          </p:spPr>
        </p:sp>
        <p:sp>
          <p:nvSpPr>
            <p:cNvPr name="TextBox 53" id="53"/>
            <p:cNvSpPr txBox="true"/>
            <p:nvPr/>
          </p:nvSpPr>
          <p:spPr>
            <a:xfrm>
              <a:off x="0" y="-57150"/>
              <a:ext cx="1219200" cy="10325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840"/>
                </a:lnSpc>
              </a:pPr>
              <a:r>
                <a:rPr lang="en-US" sz="3200">
                  <a:solidFill>
                    <a:srgbClr val="2E7D32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▼</a:t>
              </a:r>
            </a:p>
          </p:txBody>
        </p:sp>
      </p:grpSp>
      <p:grpSp>
        <p:nvGrpSpPr>
          <p:cNvPr name="Group 54" id="54"/>
          <p:cNvGrpSpPr/>
          <p:nvPr/>
        </p:nvGrpSpPr>
        <p:grpSpPr>
          <a:xfrm rot="0">
            <a:off x="11887200" y="4572000"/>
            <a:ext cx="4572000" cy="1097280"/>
            <a:chOff x="0" y="0"/>
            <a:chExt cx="6096000" cy="1463040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6096000" cy="1463040"/>
            </a:xfrm>
            <a:custGeom>
              <a:avLst/>
              <a:gdLst/>
              <a:ahLst/>
              <a:cxnLst/>
              <a:rect r="r" b="b" t="t" l="l"/>
              <a:pathLst>
                <a:path h="1463040" w="6096000">
                  <a:moveTo>
                    <a:pt x="0" y="0"/>
                  </a:moveTo>
                  <a:lnTo>
                    <a:pt x="6096000" y="0"/>
                  </a:lnTo>
                  <a:lnTo>
                    <a:pt x="6096000" y="1463040"/>
                  </a:lnTo>
                  <a:lnTo>
                    <a:pt x="0" y="1463040"/>
                  </a:lnTo>
                  <a:close/>
                </a:path>
              </a:pathLst>
            </a:custGeom>
            <a:solidFill>
              <a:srgbClr val="1565C0"/>
            </a:solidFill>
          </p:spPr>
        </p:sp>
      </p:grpSp>
      <p:grpSp>
        <p:nvGrpSpPr>
          <p:cNvPr name="Group 56" id="56"/>
          <p:cNvGrpSpPr/>
          <p:nvPr/>
        </p:nvGrpSpPr>
        <p:grpSpPr>
          <a:xfrm rot="0">
            <a:off x="11887200" y="4572000"/>
            <a:ext cx="4572000" cy="1097280"/>
            <a:chOff x="0" y="0"/>
            <a:chExt cx="6096000" cy="1463040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6096000" cy="1463040"/>
            </a:xfrm>
            <a:custGeom>
              <a:avLst/>
              <a:gdLst/>
              <a:ahLst/>
              <a:cxnLst/>
              <a:rect r="r" b="b" t="t" l="l"/>
              <a:pathLst>
                <a:path h="1463040" w="6096000">
                  <a:moveTo>
                    <a:pt x="0" y="0"/>
                  </a:moveTo>
                  <a:lnTo>
                    <a:pt x="6096000" y="0"/>
                  </a:lnTo>
                  <a:lnTo>
                    <a:pt x="609600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187" r="0" b="-31187"/>
              </a:stretch>
            </a:blipFill>
          </p:spPr>
        </p:sp>
        <p:sp>
          <p:nvSpPr>
            <p:cNvPr name="TextBox 58" id="58"/>
            <p:cNvSpPr txBox="true"/>
            <p:nvPr/>
          </p:nvSpPr>
          <p:spPr>
            <a:xfrm>
              <a:off x="0" y="-19050"/>
              <a:ext cx="6096000" cy="14820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120"/>
                </a:lnSpc>
              </a:pPr>
              <a:r>
                <a:rPr lang="en-US" sz="2600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KM1 → Motor 1 ON</a:t>
              </a:r>
            </a:p>
          </p:txBody>
        </p:sp>
      </p:grpSp>
      <p:grpSp>
        <p:nvGrpSpPr>
          <p:cNvPr name="Group 59" id="59"/>
          <p:cNvGrpSpPr/>
          <p:nvPr/>
        </p:nvGrpSpPr>
        <p:grpSpPr>
          <a:xfrm rot="0">
            <a:off x="13716000" y="5669280"/>
            <a:ext cx="914400" cy="731520"/>
            <a:chOff x="0" y="0"/>
            <a:chExt cx="1219200" cy="975360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1219200" cy="975360"/>
            </a:xfrm>
            <a:custGeom>
              <a:avLst/>
              <a:gdLst/>
              <a:ahLst/>
              <a:cxnLst/>
              <a:rect r="r" b="b" t="t" l="l"/>
              <a:pathLst>
                <a:path h="975360" w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2642" t="0" r="-52642" b="0"/>
              </a:stretch>
            </a:blipFill>
          </p:spPr>
        </p:sp>
        <p:sp>
          <p:nvSpPr>
            <p:cNvPr name="TextBox 61" id="61"/>
            <p:cNvSpPr txBox="true"/>
            <p:nvPr/>
          </p:nvSpPr>
          <p:spPr>
            <a:xfrm>
              <a:off x="0" y="-57150"/>
              <a:ext cx="1219200" cy="10325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840"/>
                </a:lnSpc>
              </a:pPr>
              <a:r>
                <a:rPr lang="en-US" sz="3200">
                  <a:solidFill>
                    <a:srgbClr val="E651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▼</a:t>
              </a:r>
            </a:p>
          </p:txBody>
        </p:sp>
      </p:grpSp>
      <p:grpSp>
        <p:nvGrpSpPr>
          <p:cNvPr name="Group 62" id="62"/>
          <p:cNvGrpSpPr/>
          <p:nvPr/>
        </p:nvGrpSpPr>
        <p:grpSpPr>
          <a:xfrm rot="0">
            <a:off x="11887200" y="6400800"/>
            <a:ext cx="4572000" cy="1097280"/>
            <a:chOff x="0" y="0"/>
            <a:chExt cx="6096000" cy="1463040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6096000" cy="1463040"/>
            </a:xfrm>
            <a:custGeom>
              <a:avLst/>
              <a:gdLst/>
              <a:ahLst/>
              <a:cxnLst/>
              <a:rect r="r" b="b" t="t" l="l"/>
              <a:pathLst>
                <a:path h="1463040" w="6096000">
                  <a:moveTo>
                    <a:pt x="0" y="0"/>
                  </a:moveTo>
                  <a:lnTo>
                    <a:pt x="6096000" y="0"/>
                  </a:lnTo>
                  <a:lnTo>
                    <a:pt x="6096000" y="1463040"/>
                  </a:lnTo>
                  <a:lnTo>
                    <a:pt x="0" y="1463040"/>
                  </a:lnTo>
                  <a:close/>
                </a:path>
              </a:pathLst>
            </a:custGeom>
            <a:solidFill>
              <a:srgbClr val="E65100"/>
            </a:solidFill>
          </p:spPr>
        </p:sp>
      </p:grpSp>
      <p:grpSp>
        <p:nvGrpSpPr>
          <p:cNvPr name="Group 64" id="64"/>
          <p:cNvGrpSpPr/>
          <p:nvPr/>
        </p:nvGrpSpPr>
        <p:grpSpPr>
          <a:xfrm rot="0">
            <a:off x="11887200" y="6400800"/>
            <a:ext cx="4572000" cy="1097280"/>
            <a:chOff x="0" y="0"/>
            <a:chExt cx="6096000" cy="1463040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6096000" cy="1463040"/>
            </a:xfrm>
            <a:custGeom>
              <a:avLst/>
              <a:gdLst/>
              <a:ahLst/>
              <a:cxnLst/>
              <a:rect r="r" b="b" t="t" l="l"/>
              <a:pathLst>
                <a:path h="1463040" w="6096000">
                  <a:moveTo>
                    <a:pt x="0" y="0"/>
                  </a:moveTo>
                  <a:lnTo>
                    <a:pt x="6096000" y="0"/>
                  </a:lnTo>
                  <a:lnTo>
                    <a:pt x="609600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187" r="0" b="-31187"/>
              </a:stretch>
            </a:blipFill>
          </p:spPr>
        </p:sp>
        <p:sp>
          <p:nvSpPr>
            <p:cNvPr name="TextBox 66" id="66"/>
            <p:cNvSpPr txBox="true"/>
            <p:nvPr/>
          </p:nvSpPr>
          <p:spPr>
            <a:xfrm>
              <a:off x="0" y="-19050"/>
              <a:ext cx="6096000" cy="14820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120"/>
                </a:lnSpc>
              </a:pPr>
              <a:r>
                <a:rPr lang="en-US" sz="2600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Botao S4</a:t>
              </a:r>
            </a:p>
          </p:txBody>
        </p:sp>
      </p:grpSp>
      <p:grpSp>
        <p:nvGrpSpPr>
          <p:cNvPr name="Group 67" id="67"/>
          <p:cNvGrpSpPr/>
          <p:nvPr/>
        </p:nvGrpSpPr>
        <p:grpSpPr>
          <a:xfrm rot="0">
            <a:off x="13716000" y="7498080"/>
            <a:ext cx="914400" cy="731520"/>
            <a:chOff x="0" y="0"/>
            <a:chExt cx="1219200" cy="975360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1219200" cy="975360"/>
            </a:xfrm>
            <a:custGeom>
              <a:avLst/>
              <a:gdLst/>
              <a:ahLst/>
              <a:cxnLst/>
              <a:rect r="r" b="b" t="t" l="l"/>
              <a:pathLst>
                <a:path h="975360" w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2642" t="0" r="-52642" b="0"/>
              </a:stretch>
            </a:blipFill>
          </p:spPr>
        </p:sp>
        <p:sp>
          <p:nvSpPr>
            <p:cNvPr name="TextBox 69" id="69"/>
            <p:cNvSpPr txBox="true"/>
            <p:nvPr/>
          </p:nvSpPr>
          <p:spPr>
            <a:xfrm>
              <a:off x="0" y="-57150"/>
              <a:ext cx="1219200" cy="10325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840"/>
                </a:lnSpc>
              </a:pPr>
              <a:r>
                <a:rPr lang="en-US" sz="3200">
                  <a:solidFill>
                    <a:srgbClr val="E651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▼</a:t>
              </a:r>
            </a:p>
          </p:txBody>
        </p:sp>
      </p:grpSp>
      <p:grpSp>
        <p:nvGrpSpPr>
          <p:cNvPr name="Group 70" id="70"/>
          <p:cNvGrpSpPr/>
          <p:nvPr/>
        </p:nvGrpSpPr>
        <p:grpSpPr>
          <a:xfrm rot="0">
            <a:off x="11887200" y="8229600"/>
            <a:ext cx="4572000" cy="1097280"/>
            <a:chOff x="0" y="0"/>
            <a:chExt cx="6096000" cy="1463040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6096000" cy="1463040"/>
            </a:xfrm>
            <a:custGeom>
              <a:avLst/>
              <a:gdLst/>
              <a:ahLst/>
              <a:cxnLst/>
              <a:rect r="r" b="b" t="t" l="l"/>
              <a:pathLst>
                <a:path h="1463040" w="6096000">
                  <a:moveTo>
                    <a:pt x="0" y="0"/>
                  </a:moveTo>
                  <a:lnTo>
                    <a:pt x="6096000" y="0"/>
                  </a:lnTo>
                  <a:lnTo>
                    <a:pt x="6096000" y="1463040"/>
                  </a:lnTo>
                  <a:lnTo>
                    <a:pt x="0" y="1463040"/>
                  </a:lnTo>
                  <a:close/>
                </a:path>
              </a:pathLst>
            </a:custGeom>
            <a:solidFill>
              <a:srgbClr val="1565C0"/>
            </a:solid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11887200" y="8229600"/>
            <a:ext cx="4572000" cy="1097280"/>
            <a:chOff x="0" y="0"/>
            <a:chExt cx="6096000" cy="1463040"/>
          </a:xfrm>
        </p:grpSpPr>
        <p:sp>
          <p:nvSpPr>
            <p:cNvPr name="Freeform 73" id="73"/>
            <p:cNvSpPr/>
            <p:nvPr/>
          </p:nvSpPr>
          <p:spPr>
            <a:xfrm flipH="false" flipV="false" rot="0">
              <a:off x="0" y="0"/>
              <a:ext cx="6096000" cy="1463040"/>
            </a:xfrm>
            <a:custGeom>
              <a:avLst/>
              <a:gdLst/>
              <a:ahLst/>
              <a:cxnLst/>
              <a:rect r="r" b="b" t="t" l="l"/>
              <a:pathLst>
                <a:path h="1463040" w="6096000">
                  <a:moveTo>
                    <a:pt x="0" y="0"/>
                  </a:moveTo>
                  <a:lnTo>
                    <a:pt x="6096000" y="0"/>
                  </a:lnTo>
                  <a:lnTo>
                    <a:pt x="609600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187" r="0" b="-31187"/>
              </a:stretch>
            </a:blipFill>
          </p:spPr>
        </p:sp>
        <p:sp>
          <p:nvSpPr>
            <p:cNvPr name="TextBox 74" id="74"/>
            <p:cNvSpPr txBox="true"/>
            <p:nvPr/>
          </p:nvSpPr>
          <p:spPr>
            <a:xfrm>
              <a:off x="0" y="-19050"/>
              <a:ext cx="6096000" cy="14820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120"/>
                </a:lnSpc>
              </a:pPr>
              <a:r>
                <a:rPr lang="en-US" sz="2600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KM2 → Motor 2 ON</a:t>
              </a:r>
            </a:p>
          </p:txBody>
        </p:sp>
      </p:grpSp>
      <p:grpSp>
        <p:nvGrpSpPr>
          <p:cNvPr name="Group 75" id="75"/>
          <p:cNvGrpSpPr/>
          <p:nvPr/>
        </p:nvGrpSpPr>
        <p:grpSpPr>
          <a:xfrm rot="0">
            <a:off x="914400" y="9418320"/>
            <a:ext cx="16459200" cy="731520"/>
            <a:chOff x="0" y="0"/>
            <a:chExt cx="21945600" cy="975360"/>
          </a:xfrm>
        </p:grpSpPr>
        <p:sp>
          <p:nvSpPr>
            <p:cNvPr name="Freeform 76" id="76"/>
            <p:cNvSpPr/>
            <p:nvPr/>
          </p:nvSpPr>
          <p:spPr>
            <a:xfrm flipH="false" flipV="false" rot="0">
              <a:off x="0" y="0"/>
              <a:ext cx="21945600" cy="975360"/>
            </a:xfrm>
            <a:custGeom>
              <a:avLst/>
              <a:gdLst/>
              <a:ahLst/>
              <a:cxnLst/>
              <a:rect r="r" b="b" t="t" l="l"/>
              <a:pathLst>
                <a:path h="97536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88413" r="0" b="-388413"/>
              </a:stretch>
            </a:blipFill>
          </p:spPr>
        </p:sp>
        <p:sp>
          <p:nvSpPr>
            <p:cNvPr name="TextBox 77" id="77"/>
            <p:cNvSpPr txBox="true"/>
            <p:nvPr/>
          </p:nvSpPr>
          <p:spPr>
            <a:xfrm>
              <a:off x="0" y="-19050"/>
              <a:ext cx="21945600" cy="9944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9E9E9E"/>
                  </a:solidFill>
                  <a:latin typeface="Arial"/>
                  <a:ea typeface="Arial"/>
                  <a:cs typeface="Arial"/>
                  <a:sym typeface="Arial"/>
                </a:rPr>
                <a:t>Curso de Electricidade Industrial | brevemito.com | 2026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731520"/>
            <a:ext cx="2194560" cy="109728"/>
            <a:chOff x="0" y="0"/>
            <a:chExt cx="2926080" cy="1463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926080" cy="146304"/>
            </a:xfrm>
            <a:custGeom>
              <a:avLst/>
              <a:gdLst/>
              <a:ahLst/>
              <a:cxnLst/>
              <a:rect r="r" b="b" t="t" l="l"/>
              <a:pathLst>
                <a:path h="146304" w="2926080">
                  <a:moveTo>
                    <a:pt x="0" y="0"/>
                  </a:moveTo>
                  <a:lnTo>
                    <a:pt x="2926080" y="0"/>
                  </a:lnTo>
                  <a:lnTo>
                    <a:pt x="2926080" y="146304"/>
                  </a:lnTo>
                  <a:lnTo>
                    <a:pt x="0" y="146304"/>
                  </a:ln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1005840"/>
            <a:ext cx="16459200" cy="1280160"/>
            <a:chOff x="0" y="0"/>
            <a:chExt cx="2194560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1706880"/>
            </a:xfrm>
            <a:custGeom>
              <a:avLst/>
              <a:gdLst/>
              <a:ahLst/>
              <a:cxnLst/>
              <a:rect r="r" b="b" t="t" l="l"/>
              <a:pathLst>
                <a:path h="17068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0521" r="0" b="-200521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28575"/>
              <a:ext cx="21945600" cy="17354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680"/>
                </a:lnSpc>
              </a:pPr>
              <a:r>
                <a:rPr lang="en-US" sz="6400" b="true">
                  <a:solidFill>
                    <a:srgbClr val="2E7D3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Protecção e Segurança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14400" y="2743200"/>
            <a:ext cx="9144000" cy="731520"/>
            <a:chOff x="0" y="0"/>
            <a:chExt cx="12192000" cy="9753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192000" cy="975360"/>
            </a:xfrm>
            <a:custGeom>
              <a:avLst/>
              <a:gdLst/>
              <a:ahLst/>
              <a:cxnLst/>
              <a:rect r="r" b="b" t="t" l="l"/>
              <a:pathLst>
                <a:path h="975360" w="12192000">
                  <a:moveTo>
                    <a:pt x="0" y="0"/>
                  </a:moveTo>
                  <a:lnTo>
                    <a:pt x="12192000" y="0"/>
                  </a:lnTo>
                  <a:lnTo>
                    <a:pt x="1219200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93562" r="0" b="-193562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12192000" cy="9944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079"/>
                </a:lnSpc>
              </a:pPr>
              <a:r>
                <a:rPr lang="en-US" sz="3400" b="true">
                  <a:solidFill>
                    <a:srgbClr val="2E7D3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Relé Térmico (F2, F4)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14400" y="3566160"/>
            <a:ext cx="9144000" cy="2194560"/>
            <a:chOff x="0" y="0"/>
            <a:chExt cx="12192000" cy="292608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192000" cy="2926080"/>
            </a:xfrm>
            <a:custGeom>
              <a:avLst/>
              <a:gdLst/>
              <a:ahLst/>
              <a:cxnLst/>
              <a:rect r="r" b="b" t="t" l="l"/>
              <a:pathLst>
                <a:path h="2926080" w="12192000">
                  <a:moveTo>
                    <a:pt x="0" y="0"/>
                  </a:moveTo>
                  <a:lnTo>
                    <a:pt x="12192000" y="0"/>
                  </a:lnTo>
                  <a:lnTo>
                    <a:pt x="12192000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187" r="0" b="-31187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19050"/>
              <a:ext cx="12192000" cy="29451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627380" indent="-313690" lvl="1">
                <a:lnSpc>
                  <a:spcPts val="3120"/>
                </a:lnSpc>
                <a:buFont typeface="Arial"/>
                <a:buChar char="•"/>
              </a:pPr>
              <a:r>
                <a:rPr lang="en-US" sz="2600">
                  <a:solidFill>
                    <a:srgbClr val="424242"/>
                  </a:solidFill>
                  <a:latin typeface="Arial"/>
                  <a:ea typeface="Arial"/>
                  <a:cs typeface="Arial"/>
                  <a:sym typeface="Arial"/>
                </a:rPr>
                <a:t>Protege os motores contra sobrecargas prolongadas.</a:t>
              </a:r>
            </a:p>
            <a:p>
              <a:pPr algn="l" marL="627380" indent="-313690" lvl="1">
                <a:lnSpc>
                  <a:spcPts val="3120"/>
                </a:lnSpc>
                <a:buFont typeface="Arial"/>
                <a:buChar char="•"/>
              </a:pPr>
              <a:r>
                <a:rPr lang="en-US" sz="2600">
                  <a:solidFill>
                    <a:srgbClr val="424242"/>
                  </a:solidFill>
                  <a:latin typeface="Arial"/>
                  <a:ea typeface="Arial"/>
                  <a:cs typeface="Arial"/>
                  <a:sym typeface="Arial"/>
                </a:rPr>
                <a:t>Monitoriza a corrente nominal.</a:t>
              </a:r>
            </a:p>
            <a:p>
              <a:pPr algn="l" marL="627380" indent="-313690" lvl="1">
                <a:lnSpc>
                  <a:spcPts val="3120"/>
                </a:lnSpc>
                <a:buFont typeface="Arial"/>
                <a:buChar char="•"/>
              </a:pPr>
              <a:r>
                <a:rPr lang="en-US" sz="2600">
                  <a:solidFill>
                    <a:srgbClr val="424242"/>
                  </a:solidFill>
                  <a:latin typeface="Arial"/>
                  <a:ea typeface="Arial"/>
                  <a:cs typeface="Arial"/>
                  <a:sym typeface="Arial"/>
                </a:rPr>
                <a:t>Interrompe o comando (95-96) em caso de aquecimento excessivo.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914400" y="6035040"/>
            <a:ext cx="9144000" cy="731520"/>
            <a:chOff x="0" y="0"/>
            <a:chExt cx="12192000" cy="97536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2192000" cy="975360"/>
            </a:xfrm>
            <a:custGeom>
              <a:avLst/>
              <a:gdLst/>
              <a:ahLst/>
              <a:cxnLst/>
              <a:rect r="r" b="b" t="t" l="l"/>
              <a:pathLst>
                <a:path h="975360" w="12192000">
                  <a:moveTo>
                    <a:pt x="0" y="0"/>
                  </a:moveTo>
                  <a:lnTo>
                    <a:pt x="12192000" y="0"/>
                  </a:lnTo>
                  <a:lnTo>
                    <a:pt x="1219200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93562" r="0" b="-193562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19050"/>
              <a:ext cx="12192000" cy="9944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079"/>
                </a:lnSpc>
              </a:pPr>
              <a:r>
                <a:rPr lang="en-US" sz="3400" b="true">
                  <a:solidFill>
                    <a:srgbClr val="2E7D3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Paragem e Emergência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14400" y="6858000"/>
            <a:ext cx="9144000" cy="1828800"/>
            <a:chOff x="0" y="0"/>
            <a:chExt cx="12192000" cy="24384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2192000" cy="2438400"/>
            </a:xfrm>
            <a:custGeom>
              <a:avLst/>
              <a:gdLst/>
              <a:ahLst/>
              <a:cxnLst/>
              <a:rect r="r" b="b" t="t" l="l"/>
              <a:pathLst>
                <a:path h="2438400" w="12192000">
                  <a:moveTo>
                    <a:pt x="0" y="0"/>
                  </a:moveTo>
                  <a:lnTo>
                    <a:pt x="12192000" y="0"/>
                  </a:lnTo>
                  <a:lnTo>
                    <a:pt x="12192000" y="2438400"/>
                  </a:lnTo>
                  <a:lnTo>
                    <a:pt x="0" y="2438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7425" r="0" b="-47425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19050"/>
              <a:ext cx="12192000" cy="24574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627380" indent="-313690" lvl="1">
                <a:lnSpc>
                  <a:spcPts val="3120"/>
                </a:lnSpc>
                <a:buFont typeface="Arial"/>
                <a:buChar char="•"/>
              </a:pPr>
              <a:r>
                <a:rPr lang="en-US" sz="2600">
                  <a:solidFill>
                    <a:srgbClr val="424242"/>
                  </a:solidFill>
                  <a:latin typeface="Arial"/>
                  <a:ea typeface="Arial"/>
                  <a:cs typeface="Arial"/>
                  <a:sym typeface="Arial"/>
                </a:rPr>
                <a:t>Botão S1/S3: Contacto NF que corta a alimentação.</a:t>
              </a:r>
            </a:p>
            <a:p>
              <a:pPr algn="l" marL="627380" indent="-313690" lvl="1">
                <a:lnSpc>
                  <a:spcPts val="3120"/>
                </a:lnSpc>
                <a:buFont typeface="Arial"/>
                <a:buChar char="•"/>
              </a:pPr>
              <a:r>
                <a:rPr lang="en-US" sz="2600">
                  <a:solidFill>
                    <a:srgbClr val="424242"/>
                  </a:solidFill>
                  <a:latin typeface="Arial"/>
                  <a:ea typeface="Arial"/>
                  <a:cs typeface="Arial"/>
                  <a:sym typeface="Arial"/>
                </a:rPr>
                <a:t>Prioridade de paragem sobre a marcha.</a:t>
              </a:r>
            </a:p>
            <a:p>
              <a:pPr algn="l" marL="627380" indent="-313690" lvl="1">
                <a:lnSpc>
                  <a:spcPts val="3120"/>
                </a:lnSpc>
                <a:buFont typeface="Arial"/>
                <a:buChar char="•"/>
              </a:pPr>
              <a:r>
                <a:rPr lang="en-US" sz="2600">
                  <a:solidFill>
                    <a:srgbClr val="424242"/>
                  </a:solidFill>
                  <a:latin typeface="Arial"/>
                  <a:ea typeface="Arial"/>
                  <a:cs typeface="Arial"/>
                  <a:sym typeface="Arial"/>
                </a:rPr>
                <a:t>Interbloqueio impede arranque acidental.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1338560" y="2377440"/>
            <a:ext cx="5486400" cy="5486400"/>
            <a:chOff x="0" y="0"/>
            <a:chExt cx="7315200" cy="7315200"/>
          </a:xfrm>
        </p:grpSpPr>
        <p:sp>
          <p:nvSpPr>
            <p:cNvPr name="Freeform 20" id="20" descr="preencoded.png"/>
            <p:cNvSpPr/>
            <p:nvPr/>
          </p:nvSpPr>
          <p:spPr>
            <a:xfrm flipH="false" flipV="false" rot="0">
              <a:off x="0" y="0"/>
              <a:ext cx="7315200" cy="7315200"/>
            </a:xfrm>
            <a:custGeom>
              <a:avLst/>
              <a:gdLst/>
              <a:ahLst/>
              <a:cxnLst/>
              <a:rect r="r" b="b" t="t" l="l"/>
              <a:pathLst>
                <a:path h="7315200" w="7315200">
                  <a:moveTo>
                    <a:pt x="0" y="0"/>
                  </a:moveTo>
                  <a:lnTo>
                    <a:pt x="7315200" y="0"/>
                  </a:lnTo>
                  <a:lnTo>
                    <a:pt x="7315200" y="7315200"/>
                  </a:lnTo>
                  <a:lnTo>
                    <a:pt x="0" y="7315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914400" y="9418320"/>
            <a:ext cx="16459200" cy="731520"/>
            <a:chOff x="0" y="0"/>
            <a:chExt cx="21945600" cy="97536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1945600" cy="975360"/>
            </a:xfrm>
            <a:custGeom>
              <a:avLst/>
              <a:gdLst/>
              <a:ahLst/>
              <a:cxnLst/>
              <a:rect r="r" b="b" t="t" l="l"/>
              <a:pathLst>
                <a:path h="97536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88413" r="0" b="-388413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19050"/>
              <a:ext cx="21945600" cy="9944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9E9E9E"/>
                  </a:solidFill>
                  <a:latin typeface="Arial"/>
                  <a:ea typeface="Arial"/>
                  <a:cs typeface="Arial"/>
                  <a:sym typeface="Arial"/>
                </a:rPr>
                <a:t>Curso de Electricidade Industrial | brevemito.com | 2026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731520"/>
            <a:ext cx="2194560" cy="109728"/>
            <a:chOff x="0" y="0"/>
            <a:chExt cx="2926080" cy="1463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926080" cy="146304"/>
            </a:xfrm>
            <a:custGeom>
              <a:avLst/>
              <a:gdLst/>
              <a:ahLst/>
              <a:cxnLst/>
              <a:rect r="r" b="b" t="t" l="l"/>
              <a:pathLst>
                <a:path h="146304" w="2926080">
                  <a:moveTo>
                    <a:pt x="0" y="0"/>
                  </a:moveTo>
                  <a:lnTo>
                    <a:pt x="2926080" y="0"/>
                  </a:lnTo>
                  <a:lnTo>
                    <a:pt x="2926080" y="146304"/>
                  </a:lnTo>
                  <a:lnTo>
                    <a:pt x="0" y="146304"/>
                  </a:ln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1005840"/>
            <a:ext cx="16459200" cy="1280160"/>
            <a:chOff x="0" y="0"/>
            <a:chExt cx="2194560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1706880"/>
            </a:xfrm>
            <a:custGeom>
              <a:avLst/>
              <a:gdLst/>
              <a:ahLst/>
              <a:cxnLst/>
              <a:rect r="r" b="b" t="t" l="l"/>
              <a:pathLst>
                <a:path h="17068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0521" r="0" b="-200521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28575"/>
              <a:ext cx="21945600" cy="17354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680"/>
                </a:lnSpc>
              </a:pPr>
              <a:r>
                <a:rPr lang="en-US" sz="6400" b="true">
                  <a:solidFill>
                    <a:srgbClr val="2E7D3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Vantagens do Arranque Sequencial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14400" y="2743200"/>
            <a:ext cx="5120640" cy="5486400"/>
            <a:chOff x="0" y="0"/>
            <a:chExt cx="6827520" cy="73152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827520" cy="7315200"/>
            </a:xfrm>
            <a:custGeom>
              <a:avLst/>
              <a:gdLst/>
              <a:ahLst/>
              <a:cxnLst/>
              <a:rect r="r" b="b" t="t" l="l"/>
              <a:pathLst>
                <a:path h="7315200" w="6827520">
                  <a:moveTo>
                    <a:pt x="0" y="0"/>
                  </a:moveTo>
                  <a:lnTo>
                    <a:pt x="6827520" y="0"/>
                  </a:lnTo>
                  <a:lnTo>
                    <a:pt x="6827520" y="7315200"/>
                  </a:lnTo>
                  <a:lnTo>
                    <a:pt x="0" y="7315200"/>
                  </a:lnTo>
                  <a:close/>
                </a:path>
              </a:pathLst>
            </a:custGeom>
            <a:solidFill>
              <a:srgbClr val="E8F5E9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914400" y="2743200"/>
            <a:ext cx="5120640" cy="146304"/>
            <a:chOff x="0" y="0"/>
            <a:chExt cx="6827520" cy="19507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827520" cy="195072"/>
            </a:xfrm>
            <a:custGeom>
              <a:avLst/>
              <a:gdLst/>
              <a:ahLst/>
              <a:cxnLst/>
              <a:rect r="r" b="b" t="t" l="l"/>
              <a:pathLst>
                <a:path h="195072" w="6827520">
                  <a:moveTo>
                    <a:pt x="0" y="0"/>
                  </a:moveTo>
                  <a:lnTo>
                    <a:pt x="6827520" y="0"/>
                  </a:lnTo>
                  <a:lnTo>
                    <a:pt x="6827520" y="195072"/>
                  </a:lnTo>
                  <a:lnTo>
                    <a:pt x="0" y="195072"/>
                  </a:ln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280160" y="3291840"/>
            <a:ext cx="4389120" cy="1280160"/>
            <a:chOff x="0" y="0"/>
            <a:chExt cx="5852160" cy="170688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852160" cy="1706880"/>
            </a:xfrm>
            <a:custGeom>
              <a:avLst/>
              <a:gdLst/>
              <a:ahLst/>
              <a:cxnLst/>
              <a:rect r="r" b="b" t="t" l="l"/>
              <a:pathLst>
                <a:path h="1706880" w="5852160">
                  <a:moveTo>
                    <a:pt x="0" y="0"/>
                  </a:moveTo>
                  <a:lnTo>
                    <a:pt x="5852160" y="0"/>
                  </a:lnTo>
                  <a:lnTo>
                    <a:pt x="5852160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805" r="0" b="-16805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28575"/>
              <a:ext cx="5852160" cy="17354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2E7D3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Redução de picos</a:t>
              </a:r>
            </a:p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2E7D3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de corrente</a:t>
              </a: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371600" y="4781550"/>
            <a:ext cx="4206240" cy="2670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600">
                <a:solidFill>
                  <a:srgbClr val="424242"/>
                </a:solidFill>
                <a:latin typeface="Arial"/>
                <a:ea typeface="Arial"/>
                <a:cs typeface="Arial"/>
                <a:sym typeface="Arial"/>
              </a:rPr>
              <a:t>Evita sobrecargas na rede eléctrica durante o arranque.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6583680" y="2743200"/>
            <a:ext cx="5120640" cy="5486400"/>
            <a:chOff x="0" y="0"/>
            <a:chExt cx="6827520" cy="73152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827520" cy="7315200"/>
            </a:xfrm>
            <a:custGeom>
              <a:avLst/>
              <a:gdLst/>
              <a:ahLst/>
              <a:cxnLst/>
              <a:rect r="r" b="b" t="t" l="l"/>
              <a:pathLst>
                <a:path h="7315200" w="6827520">
                  <a:moveTo>
                    <a:pt x="0" y="0"/>
                  </a:moveTo>
                  <a:lnTo>
                    <a:pt x="6827520" y="0"/>
                  </a:lnTo>
                  <a:lnTo>
                    <a:pt x="6827520" y="7315200"/>
                  </a:lnTo>
                  <a:lnTo>
                    <a:pt x="0" y="7315200"/>
                  </a:lnTo>
                  <a:close/>
                </a:path>
              </a:pathLst>
            </a:custGeom>
            <a:solidFill>
              <a:srgbClr val="E8F5E9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6583680" y="2743200"/>
            <a:ext cx="5120640" cy="146304"/>
            <a:chOff x="0" y="0"/>
            <a:chExt cx="6827520" cy="19507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827520" cy="195072"/>
            </a:xfrm>
            <a:custGeom>
              <a:avLst/>
              <a:gdLst/>
              <a:ahLst/>
              <a:cxnLst/>
              <a:rect r="r" b="b" t="t" l="l"/>
              <a:pathLst>
                <a:path h="195072" w="6827520">
                  <a:moveTo>
                    <a:pt x="0" y="0"/>
                  </a:moveTo>
                  <a:lnTo>
                    <a:pt x="6827520" y="0"/>
                  </a:lnTo>
                  <a:lnTo>
                    <a:pt x="6827520" y="195072"/>
                  </a:lnTo>
                  <a:lnTo>
                    <a:pt x="0" y="195072"/>
                  </a:lnTo>
                  <a:close/>
                </a:path>
              </a:pathLst>
            </a:custGeom>
            <a:solidFill>
              <a:srgbClr val="1565C0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6949440" y="3291840"/>
            <a:ext cx="4389120" cy="1280160"/>
            <a:chOff x="0" y="0"/>
            <a:chExt cx="5852160" cy="170688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5852160" cy="1706880"/>
            </a:xfrm>
            <a:custGeom>
              <a:avLst/>
              <a:gdLst/>
              <a:ahLst/>
              <a:cxnLst/>
              <a:rect r="r" b="b" t="t" l="l"/>
              <a:pathLst>
                <a:path h="1706880" w="5852160">
                  <a:moveTo>
                    <a:pt x="0" y="0"/>
                  </a:moveTo>
                  <a:lnTo>
                    <a:pt x="5852160" y="0"/>
                  </a:lnTo>
                  <a:lnTo>
                    <a:pt x="5852160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805" r="0" b="-16805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28575"/>
              <a:ext cx="5852160" cy="17354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1565C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Maior estabilidade</a:t>
              </a:r>
            </a:p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1565C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eléctrica</a:t>
              </a: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7040880" y="4781550"/>
            <a:ext cx="4206240" cy="2670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600">
                <a:solidFill>
                  <a:srgbClr val="424242"/>
                </a:solidFill>
                <a:latin typeface="Arial"/>
                <a:ea typeface="Arial"/>
                <a:cs typeface="Arial"/>
                <a:sym typeface="Arial"/>
              </a:rPr>
              <a:t>Mantém a tensão da rede dentro dos limites aceitáveis.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12252960" y="2743200"/>
            <a:ext cx="5120640" cy="5486400"/>
            <a:chOff x="0" y="0"/>
            <a:chExt cx="6827520" cy="73152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6827520" cy="7315200"/>
            </a:xfrm>
            <a:custGeom>
              <a:avLst/>
              <a:gdLst/>
              <a:ahLst/>
              <a:cxnLst/>
              <a:rect r="r" b="b" t="t" l="l"/>
              <a:pathLst>
                <a:path h="7315200" w="6827520">
                  <a:moveTo>
                    <a:pt x="0" y="0"/>
                  </a:moveTo>
                  <a:lnTo>
                    <a:pt x="6827520" y="0"/>
                  </a:lnTo>
                  <a:lnTo>
                    <a:pt x="6827520" y="7315200"/>
                  </a:lnTo>
                  <a:lnTo>
                    <a:pt x="0" y="7315200"/>
                  </a:lnTo>
                  <a:close/>
                </a:path>
              </a:pathLst>
            </a:custGeom>
            <a:solidFill>
              <a:srgbClr val="E8F5E9"/>
            </a:solid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2252960" y="2743200"/>
            <a:ext cx="5120640" cy="146304"/>
            <a:chOff x="0" y="0"/>
            <a:chExt cx="6827520" cy="195072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6827520" cy="195072"/>
            </a:xfrm>
            <a:custGeom>
              <a:avLst/>
              <a:gdLst/>
              <a:ahLst/>
              <a:cxnLst/>
              <a:rect r="r" b="b" t="t" l="l"/>
              <a:pathLst>
                <a:path h="195072" w="6827520">
                  <a:moveTo>
                    <a:pt x="0" y="0"/>
                  </a:moveTo>
                  <a:lnTo>
                    <a:pt x="6827520" y="0"/>
                  </a:lnTo>
                  <a:lnTo>
                    <a:pt x="6827520" y="195072"/>
                  </a:lnTo>
                  <a:lnTo>
                    <a:pt x="0" y="195072"/>
                  </a:lnTo>
                  <a:close/>
                </a:path>
              </a:pathLst>
            </a:custGeom>
            <a:solidFill>
              <a:srgbClr val="E65100"/>
            </a:solid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2618720" y="3291840"/>
            <a:ext cx="4389120" cy="1280160"/>
            <a:chOff x="0" y="0"/>
            <a:chExt cx="5852160" cy="170688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5852160" cy="1706880"/>
            </a:xfrm>
            <a:custGeom>
              <a:avLst/>
              <a:gdLst/>
              <a:ahLst/>
              <a:cxnLst/>
              <a:rect r="r" b="b" t="t" l="l"/>
              <a:pathLst>
                <a:path h="1706880" w="5852160">
                  <a:moveTo>
                    <a:pt x="0" y="0"/>
                  </a:moveTo>
                  <a:lnTo>
                    <a:pt x="5852160" y="0"/>
                  </a:lnTo>
                  <a:lnTo>
                    <a:pt x="5852160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805" r="0" b="-16805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28575"/>
              <a:ext cx="5852160" cy="17354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E651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Protecção dos</a:t>
              </a:r>
            </a:p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E651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equipamentos</a:t>
              </a:r>
            </a:p>
          </p:txBody>
        </p:sp>
      </p:grpSp>
      <p:sp>
        <p:nvSpPr>
          <p:cNvPr name="TextBox 30" id="30"/>
          <p:cNvSpPr txBox="true"/>
          <p:nvPr/>
        </p:nvSpPr>
        <p:spPr>
          <a:xfrm rot="0">
            <a:off x="12710160" y="4781550"/>
            <a:ext cx="4206240" cy="2670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600">
                <a:solidFill>
                  <a:srgbClr val="424242"/>
                </a:solidFill>
                <a:latin typeface="Arial"/>
                <a:ea typeface="Arial"/>
                <a:cs typeface="Arial"/>
                <a:sym typeface="Arial"/>
              </a:rPr>
              <a:t>Reduz o desgaste mecânico e eléctrico dos motores.</a:t>
            </a:r>
          </a:p>
        </p:txBody>
      </p:sp>
      <p:grpSp>
        <p:nvGrpSpPr>
          <p:cNvPr name="Group 31" id="31"/>
          <p:cNvGrpSpPr/>
          <p:nvPr/>
        </p:nvGrpSpPr>
        <p:grpSpPr>
          <a:xfrm rot="0">
            <a:off x="914400" y="9418320"/>
            <a:ext cx="16459200" cy="731520"/>
            <a:chOff x="0" y="0"/>
            <a:chExt cx="21945600" cy="97536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21945600" cy="975360"/>
            </a:xfrm>
            <a:custGeom>
              <a:avLst/>
              <a:gdLst/>
              <a:ahLst/>
              <a:cxnLst/>
              <a:rect r="r" b="b" t="t" l="l"/>
              <a:pathLst>
                <a:path h="97536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88413" r="0" b="-388413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19050"/>
              <a:ext cx="21945600" cy="9944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9E9E9E"/>
                  </a:solidFill>
                  <a:latin typeface="Arial"/>
                  <a:ea typeface="Arial"/>
                  <a:cs typeface="Arial"/>
                  <a:sym typeface="Arial"/>
                </a:rPr>
                <a:t>Curso de Electricidade Industrial | brevemito.com | 2026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731520"/>
            <a:ext cx="2194560" cy="109728"/>
            <a:chOff x="0" y="0"/>
            <a:chExt cx="2926080" cy="1463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926080" cy="146304"/>
            </a:xfrm>
            <a:custGeom>
              <a:avLst/>
              <a:gdLst/>
              <a:ahLst/>
              <a:cxnLst/>
              <a:rect r="r" b="b" t="t" l="l"/>
              <a:pathLst>
                <a:path h="146304" w="2926080">
                  <a:moveTo>
                    <a:pt x="0" y="0"/>
                  </a:moveTo>
                  <a:lnTo>
                    <a:pt x="2926080" y="0"/>
                  </a:lnTo>
                  <a:lnTo>
                    <a:pt x="2926080" y="146304"/>
                  </a:lnTo>
                  <a:lnTo>
                    <a:pt x="0" y="146304"/>
                  </a:ln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1005840"/>
            <a:ext cx="16459200" cy="1280160"/>
            <a:chOff x="0" y="0"/>
            <a:chExt cx="2194560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1706880"/>
            </a:xfrm>
            <a:custGeom>
              <a:avLst/>
              <a:gdLst/>
              <a:ahLst/>
              <a:cxnLst/>
              <a:rect r="r" b="b" t="t" l="l"/>
              <a:pathLst>
                <a:path h="17068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0521" r="0" b="-200521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28575"/>
              <a:ext cx="21945600" cy="17354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680"/>
                </a:lnSpc>
              </a:pPr>
              <a:r>
                <a:rPr lang="en-US" sz="6400" b="true">
                  <a:solidFill>
                    <a:srgbClr val="2E7D3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Conclusão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14400" y="2743200"/>
            <a:ext cx="16459200" cy="1554480"/>
            <a:chOff x="0" y="0"/>
            <a:chExt cx="21945600" cy="207264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945600" cy="2072640"/>
            </a:xfrm>
            <a:custGeom>
              <a:avLst/>
              <a:gdLst/>
              <a:ahLst/>
              <a:cxnLst/>
              <a:rect r="r" b="b" t="t" l="l"/>
              <a:pathLst>
                <a:path h="207264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2072640"/>
                  </a:lnTo>
                  <a:lnTo>
                    <a:pt x="0" y="2072640"/>
                  </a:lnTo>
                  <a:close/>
                </a:path>
              </a:pathLst>
            </a:custGeom>
            <a:solidFill>
              <a:srgbClr val="E8F5E9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1280160" y="3072384"/>
            <a:ext cx="822960" cy="822960"/>
            <a:chOff x="0" y="0"/>
            <a:chExt cx="1097280" cy="10972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280160" y="3072384"/>
            <a:ext cx="822960" cy="822960"/>
            <a:chOff x="0" y="0"/>
            <a:chExt cx="1097280" cy="109728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28575"/>
              <a:ext cx="1097280" cy="11258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✓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2560320" y="2743200"/>
            <a:ext cx="14264640" cy="1554480"/>
            <a:chOff x="0" y="0"/>
            <a:chExt cx="19019520" cy="207264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9019520" cy="2072640"/>
            </a:xfrm>
            <a:custGeom>
              <a:avLst/>
              <a:gdLst/>
              <a:ahLst/>
              <a:cxnLst/>
              <a:rect r="r" b="b" t="t" l="l"/>
              <a:pathLst>
                <a:path h="2072640" w="19019520">
                  <a:moveTo>
                    <a:pt x="0" y="0"/>
                  </a:moveTo>
                  <a:lnTo>
                    <a:pt x="19019520" y="0"/>
                  </a:lnTo>
                  <a:lnTo>
                    <a:pt x="19019520" y="2072640"/>
                  </a:lnTo>
                  <a:lnTo>
                    <a:pt x="0" y="2072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8803" r="0" b="-128803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19019520" cy="20916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>
                  <a:solidFill>
                    <a:srgbClr val="424242"/>
                  </a:solidFill>
                  <a:latin typeface="Arial"/>
                  <a:ea typeface="Arial"/>
                  <a:cs typeface="Arial"/>
                  <a:sym typeface="Arial"/>
                </a:rPr>
                <a:t>O arranque sequencial é uma solução eficiente e segura para sistemas com múltiplos motores.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14400" y="4754880"/>
            <a:ext cx="16459200" cy="1554480"/>
            <a:chOff x="0" y="0"/>
            <a:chExt cx="21945600" cy="207264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1945600" cy="2072640"/>
            </a:xfrm>
            <a:custGeom>
              <a:avLst/>
              <a:gdLst/>
              <a:ahLst/>
              <a:cxnLst/>
              <a:rect r="r" b="b" t="t" l="l"/>
              <a:pathLst>
                <a:path h="207264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2072640"/>
                  </a:lnTo>
                  <a:lnTo>
                    <a:pt x="0" y="2072640"/>
                  </a:lnTo>
                  <a:close/>
                </a:path>
              </a:pathLst>
            </a:custGeom>
            <a:solidFill>
              <a:srgbClr val="E8F5E9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1280160" y="5084064"/>
            <a:ext cx="822960" cy="822960"/>
            <a:chOff x="0" y="0"/>
            <a:chExt cx="1097280" cy="109728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1280160" y="5084064"/>
            <a:ext cx="822960" cy="822960"/>
            <a:chOff x="0" y="0"/>
            <a:chExt cx="1097280" cy="109728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28575"/>
              <a:ext cx="1097280" cy="11258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✓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2560320" y="4754880"/>
            <a:ext cx="14264640" cy="1554480"/>
            <a:chOff x="0" y="0"/>
            <a:chExt cx="19019520" cy="207264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9019520" cy="2072640"/>
            </a:xfrm>
            <a:custGeom>
              <a:avLst/>
              <a:gdLst/>
              <a:ahLst/>
              <a:cxnLst/>
              <a:rect r="r" b="b" t="t" l="l"/>
              <a:pathLst>
                <a:path h="2072640" w="19019520">
                  <a:moveTo>
                    <a:pt x="0" y="0"/>
                  </a:moveTo>
                  <a:lnTo>
                    <a:pt x="19019520" y="0"/>
                  </a:lnTo>
                  <a:lnTo>
                    <a:pt x="19019520" y="2072640"/>
                  </a:lnTo>
                  <a:lnTo>
                    <a:pt x="0" y="2072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8803" r="0" b="-128803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19050"/>
              <a:ext cx="19019520" cy="20916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>
                  <a:solidFill>
                    <a:srgbClr val="424242"/>
                  </a:solidFill>
                  <a:latin typeface="Arial"/>
                  <a:ea typeface="Arial"/>
                  <a:cs typeface="Arial"/>
                  <a:sym typeface="Arial"/>
                </a:rPr>
                <a:t>A sinalização visual é para a segurança e o diagnóstico rápido.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914400" y="6766560"/>
            <a:ext cx="16459200" cy="1554480"/>
            <a:chOff x="0" y="0"/>
            <a:chExt cx="21945600" cy="207264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21945600" cy="2072640"/>
            </a:xfrm>
            <a:custGeom>
              <a:avLst/>
              <a:gdLst/>
              <a:ahLst/>
              <a:cxnLst/>
              <a:rect r="r" b="b" t="t" l="l"/>
              <a:pathLst>
                <a:path h="207264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2072640"/>
                  </a:lnTo>
                  <a:lnTo>
                    <a:pt x="0" y="2072640"/>
                  </a:lnTo>
                  <a:close/>
                </a:path>
              </a:pathLst>
            </a:custGeom>
            <a:solidFill>
              <a:srgbClr val="E8F5E9"/>
            </a:solid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1280160" y="7095744"/>
            <a:ext cx="822960" cy="822960"/>
            <a:chOff x="0" y="0"/>
            <a:chExt cx="1097280" cy="109728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1280160" y="7095744"/>
            <a:ext cx="822960" cy="822960"/>
            <a:chOff x="0" y="0"/>
            <a:chExt cx="1097280" cy="109728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28575"/>
              <a:ext cx="1097280" cy="11258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✓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2560320" y="6766560"/>
            <a:ext cx="14264640" cy="1554480"/>
            <a:chOff x="0" y="0"/>
            <a:chExt cx="19019520" cy="207264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9019520" cy="2072640"/>
            </a:xfrm>
            <a:custGeom>
              <a:avLst/>
              <a:gdLst/>
              <a:ahLst/>
              <a:cxnLst/>
              <a:rect r="r" b="b" t="t" l="l"/>
              <a:pathLst>
                <a:path h="2072640" w="19019520">
                  <a:moveTo>
                    <a:pt x="0" y="0"/>
                  </a:moveTo>
                  <a:lnTo>
                    <a:pt x="19019520" y="0"/>
                  </a:lnTo>
                  <a:lnTo>
                    <a:pt x="19019520" y="2072640"/>
                  </a:lnTo>
                  <a:lnTo>
                    <a:pt x="0" y="2072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8803" r="0" b="-128803"/>
              </a:stretch>
            </a:blip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19050"/>
              <a:ext cx="19019520" cy="20916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>
                  <a:solidFill>
                    <a:srgbClr val="424242"/>
                  </a:solidFill>
                  <a:latin typeface="Arial"/>
                  <a:ea typeface="Arial"/>
                  <a:cs typeface="Arial"/>
                  <a:sym typeface="Arial"/>
                </a:rPr>
                <a:t>Requer uma boa configuração de controlo e protecção para garantir o funcionamento correcto.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914400" y="9418320"/>
            <a:ext cx="16459200" cy="731520"/>
            <a:chOff x="0" y="0"/>
            <a:chExt cx="21945600" cy="97536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21945600" cy="975360"/>
            </a:xfrm>
            <a:custGeom>
              <a:avLst/>
              <a:gdLst/>
              <a:ahLst/>
              <a:cxnLst/>
              <a:rect r="r" b="b" t="t" l="l"/>
              <a:pathLst>
                <a:path h="97536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88413" r="0" b="-388413"/>
              </a:stretch>
            </a:blip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19050"/>
              <a:ext cx="21945600" cy="9944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9E9E9E"/>
                  </a:solidFill>
                  <a:latin typeface="Arial"/>
                  <a:ea typeface="Arial"/>
                  <a:cs typeface="Arial"/>
                  <a:sym typeface="Arial"/>
                </a:rPr>
                <a:t>Curso de Electricidade Industrial | brevemito.com | 2026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41014" y="0"/>
            <a:ext cx="1167896" cy="10287000"/>
            <a:chOff x="0" y="0"/>
            <a:chExt cx="1557195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57195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557195">
                  <a:moveTo>
                    <a:pt x="0" y="0"/>
                  </a:moveTo>
                  <a:lnTo>
                    <a:pt x="1557195" y="0"/>
                  </a:lnTo>
                  <a:lnTo>
                    <a:pt x="1557195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7315200" y="914400"/>
            <a:ext cx="3291840" cy="3291840"/>
            <a:chOff x="0" y="0"/>
            <a:chExt cx="4389120" cy="4389120"/>
          </a:xfrm>
        </p:grpSpPr>
        <p:sp>
          <p:nvSpPr>
            <p:cNvPr name="Freeform 5" id="5" descr="preencoded.png">
              <a:hlinkClick r:id="rId3" tooltip="http://brevemito.com"/>
            </p:cNvPr>
            <p:cNvSpPr/>
            <p:nvPr/>
          </p:nvSpPr>
          <p:spPr>
            <a:xfrm flipH="false" flipV="false" rot="0">
              <a:off x="0" y="0"/>
              <a:ext cx="4389120" cy="4389120"/>
            </a:xfrm>
            <a:custGeom>
              <a:avLst/>
              <a:gdLst/>
              <a:ahLst/>
              <a:cxnLst/>
              <a:rect r="r" b="b" t="t" l="l"/>
              <a:pathLst>
                <a:path h="4389120" w="4389120">
                  <a:moveTo>
                    <a:pt x="0" y="0"/>
                  </a:moveTo>
                  <a:lnTo>
                    <a:pt x="4389120" y="0"/>
                  </a:lnTo>
                  <a:lnTo>
                    <a:pt x="4389120" y="4389120"/>
                  </a:lnTo>
                  <a:lnTo>
                    <a:pt x="0" y="43891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467" r="0" b="-1467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5486400" y="4389120"/>
            <a:ext cx="7315200" cy="968871"/>
            <a:chOff x="0" y="0"/>
            <a:chExt cx="9753600" cy="129182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753600" cy="1291828"/>
            </a:xfrm>
            <a:custGeom>
              <a:avLst/>
              <a:gdLst/>
              <a:ahLst/>
              <a:cxnLst/>
              <a:rect r="r" b="b" t="t" l="l"/>
              <a:pathLst>
                <a:path h="1291828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291828"/>
                  </a:lnTo>
                  <a:lnTo>
                    <a:pt x="0" y="129182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99927" r="0" b="-94305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9753600" cy="131087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320"/>
                </a:lnSpc>
              </a:pPr>
              <a:r>
                <a:rPr lang="en-US" b="true" sz="3600" u="sng">
                  <a:solidFill>
                    <a:srgbClr val="DAA520"/>
                  </a:solidFill>
                  <a:latin typeface="Courier New Bold"/>
                  <a:ea typeface="Courier New Bold"/>
                  <a:cs typeface="Courier New Bold"/>
                  <a:sym typeface="Courier New Bold"/>
                  <a:hlinkClick r:id="rId6" tooltip="http://brevemito.com"/>
                </a:rPr>
                <a:t>BREVEMITO.COM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743200" y="5669280"/>
            <a:ext cx="12801600" cy="18288"/>
            <a:chOff x="0" y="0"/>
            <a:chExt cx="17068800" cy="2438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7068800" cy="24384"/>
            </a:xfrm>
            <a:custGeom>
              <a:avLst/>
              <a:gdLst/>
              <a:ahLst/>
              <a:cxnLst/>
              <a:rect r="r" b="b" t="t" l="l"/>
              <a:pathLst>
                <a:path h="24384" w="17068800">
                  <a:moveTo>
                    <a:pt x="0" y="0"/>
                  </a:moveTo>
                  <a:lnTo>
                    <a:pt x="17068800" y="0"/>
                  </a:lnTo>
                  <a:lnTo>
                    <a:pt x="17068800" y="24384"/>
                  </a:lnTo>
                  <a:lnTo>
                    <a:pt x="0" y="24384"/>
                  </a:lnTo>
                  <a:close/>
                </a:path>
              </a:pathLst>
            </a:custGeom>
            <a:solidFill>
              <a:srgbClr val="E0E0E0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3657600" y="6035040"/>
            <a:ext cx="10972800" cy="1097280"/>
            <a:chOff x="0" y="0"/>
            <a:chExt cx="14630400" cy="146304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4630400" cy="1463040"/>
            </a:xfrm>
            <a:custGeom>
              <a:avLst/>
              <a:gdLst/>
              <a:ahLst/>
              <a:cxnLst/>
              <a:rect r="r" b="b" t="t" l="l"/>
              <a:pathLst>
                <a:path h="146304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144850" r="0" b="-14485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9050"/>
              <a:ext cx="14630400" cy="14820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359"/>
                </a:lnSpc>
              </a:pPr>
              <a:r>
                <a:rPr lang="en-US" sz="2799">
                  <a:solidFill>
                    <a:srgbClr val="757575"/>
                  </a:solidFill>
                  <a:latin typeface="Arial"/>
                  <a:ea typeface="Arial"/>
                  <a:cs typeface="Arial"/>
                  <a:sym typeface="Arial"/>
                </a:rPr>
                <a:t>Arranque Sequencial de Motores Eléctricos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3657600" y="7680960"/>
            <a:ext cx="10972800" cy="1463040"/>
            <a:chOff x="0" y="0"/>
            <a:chExt cx="14630400" cy="195072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4630400" cy="1950720"/>
            </a:xfrm>
            <a:custGeom>
              <a:avLst/>
              <a:gdLst/>
              <a:ahLst/>
              <a:cxnLst/>
              <a:rect r="r" b="b" t="t" l="l"/>
              <a:pathLst>
                <a:path h="195072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1950720"/>
                  </a:lnTo>
                  <a:lnTo>
                    <a:pt x="0" y="195072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96137" r="0" b="-96137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14630400" cy="19983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1519"/>
                </a:lnSpc>
              </a:pPr>
              <a:r>
                <a:rPr lang="en-US" sz="9600" b="true">
                  <a:solidFill>
                    <a:srgbClr val="2E7D3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Fim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2091305" y="9458325"/>
            <a:ext cx="16459200" cy="731520"/>
            <a:chOff x="0" y="0"/>
            <a:chExt cx="21945600" cy="97536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1945600" cy="975360"/>
            </a:xfrm>
            <a:custGeom>
              <a:avLst/>
              <a:gdLst/>
              <a:ahLst/>
              <a:cxnLst/>
              <a:rect r="r" b="b" t="t" l="l"/>
              <a:pathLst>
                <a:path h="97536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388413" r="0" b="-388413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19050"/>
              <a:ext cx="21945600" cy="9944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9E9E9E"/>
                  </a:solidFill>
                  <a:latin typeface="Arial"/>
                  <a:ea typeface="Arial"/>
                  <a:cs typeface="Arial"/>
                  <a:sym typeface="Arial"/>
                </a:rPr>
                <a:t>Curso de Electricidade Industrial | brevemito.com | 2026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3657600" y="6839516"/>
            <a:ext cx="10972800" cy="1097280"/>
            <a:chOff x="0" y="0"/>
            <a:chExt cx="14630400" cy="146304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4630400" cy="1463040"/>
            </a:xfrm>
            <a:custGeom>
              <a:avLst/>
              <a:gdLst/>
              <a:ahLst/>
              <a:cxnLst/>
              <a:rect r="r" b="b" t="t" l="l"/>
              <a:pathLst>
                <a:path h="146304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144850" r="0" b="-14485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19050"/>
              <a:ext cx="14630400" cy="14820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359"/>
                </a:lnSpc>
              </a:pPr>
              <a:r>
                <a:rPr lang="en-US" sz="2799">
                  <a:solidFill>
                    <a:srgbClr val="757575"/>
                  </a:solidFill>
                  <a:latin typeface="Arial"/>
                  <a:ea typeface="Arial"/>
                  <a:cs typeface="Arial"/>
                  <a:sym typeface="Arial"/>
                </a:rPr>
                <a:t>Gulamo Jamal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DAHGtg5cTHw</dc:identifier>
  <dcterms:modified xsi:type="dcterms:W3CDTF">2011-08-01T06:04:30Z</dcterms:modified>
  <cp:revision>1</cp:revision>
  <dc:title>Arranque_Sequencial_Motores_Electricos.pptx</dc:title>
</cp:coreProperties>
</file>